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1199" r:id="rId3"/>
    <p:sldId id="1200" r:id="rId4"/>
    <p:sldId id="1201" r:id="rId5"/>
    <p:sldId id="1128" r:id="rId6"/>
    <p:sldId id="1098" r:id="rId7"/>
    <p:sldId id="1323" r:id="rId8"/>
    <p:sldId id="1486" r:id="rId9"/>
    <p:sldId id="1303" r:id="rId10"/>
    <p:sldId id="1324" r:id="rId11"/>
    <p:sldId id="1313" r:id="rId12"/>
    <p:sldId id="1487" r:id="rId13"/>
    <p:sldId id="1490" r:id="rId14"/>
    <p:sldId id="1309" r:id="rId15"/>
    <p:sldId id="1233" r:id="rId16"/>
    <p:sldId id="1482" r:id="rId17"/>
    <p:sldId id="1436" r:id="rId18"/>
    <p:sldId id="1503" r:id="rId19"/>
    <p:sldId id="1504" r:id="rId20"/>
    <p:sldId id="1466" r:id="rId21"/>
    <p:sldId id="287" r:id="rId22"/>
    <p:sldId id="286" r:id="rId23"/>
    <p:sldId id="1492" r:id="rId24"/>
    <p:sldId id="1494" r:id="rId25"/>
    <p:sldId id="1398" r:id="rId26"/>
    <p:sldId id="1183" r:id="rId27"/>
    <p:sldId id="1484" r:id="rId28"/>
    <p:sldId id="1182" r:id="rId29"/>
    <p:sldId id="1485" r:id="rId30"/>
    <p:sldId id="1185" r:id="rId31"/>
    <p:sldId id="1140" r:id="rId32"/>
    <p:sldId id="1141" r:id="rId33"/>
    <p:sldId id="1142" r:id="rId34"/>
    <p:sldId id="1191" r:id="rId35"/>
    <p:sldId id="1187" r:id="rId36"/>
    <p:sldId id="274" r:id="rId37"/>
    <p:sldId id="1138" r:id="rId38"/>
    <p:sldId id="1139" r:id="rId39"/>
    <p:sldId id="302" r:id="rId40"/>
    <p:sldId id="308" r:id="rId41"/>
    <p:sldId id="283" r:id="rId42"/>
    <p:sldId id="268" r:id="rId43"/>
    <p:sldId id="285" r:id="rId44"/>
    <p:sldId id="305" r:id="rId45"/>
    <p:sldId id="288" r:id="rId46"/>
    <p:sldId id="289" r:id="rId47"/>
    <p:sldId id="1488" r:id="rId48"/>
    <p:sldId id="290" r:id="rId49"/>
    <p:sldId id="1495" r:id="rId50"/>
    <p:sldId id="1210" r:id="rId51"/>
    <p:sldId id="1212" r:id="rId52"/>
    <p:sldId id="1499" r:id="rId53"/>
    <p:sldId id="1497" r:id="rId54"/>
    <p:sldId id="1131" r:id="rId55"/>
    <p:sldId id="1491" r:id="rId56"/>
    <p:sldId id="1203" r:id="rId57"/>
    <p:sldId id="1205" r:id="rId58"/>
    <p:sldId id="1493" r:id="rId59"/>
    <p:sldId id="1206" r:id="rId60"/>
    <p:sldId id="1505" r:id="rId61"/>
    <p:sldId id="1132" r:id="rId62"/>
    <p:sldId id="1198" r:id="rId63"/>
    <p:sldId id="1207" r:id="rId64"/>
    <p:sldId id="1498" r:id="rId65"/>
    <p:sldId id="1133" r:id="rId66"/>
    <p:sldId id="277" r:id="rId67"/>
    <p:sldId id="1496" r:id="rId68"/>
    <p:sldId id="1501" r:id="rId69"/>
    <p:sldId id="306" r:id="rId7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ci\Documents\Work\Electricity%20consumption%20with%20EE%20(1-10-17)%20(version%201).xlsb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mwink\Documents\Rutgers%20Energy%20Policy\NJ%20Annual%20GHG%20emissions%20measured%20and%20projected%20-%20GWRA%202020%20and%20US%20Paris%20updated%20to%202018%20NJDEP%202.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nk\Documents\Rutgers%20Energy%20Policy\my%20two%20cents%20on%20energy\NJ%20RPS%20policy%20change%20over%20time%202003%20to%202030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nk\Documents\Rutgers%20Energy%20Policy\my%20two%20cents%20on%20energy\Class%205%20HH%20annual%20energy%20co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nk\Documents\Rutgers%20Energy%20Policy\my%20two%20cents%20on%20energy\Class%205%20HH%20annual%20energy%20co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nk\Documents\Rutgers%20Energy%20Policy\my%20two%20cents%20on%20energy\Class%205%20HH%20annual%20energy%20co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nk\Documents\Rutgers%20Energy%20Policy\my%20two%20cents%20on%20energy\Class%205%20HH%20annual%20energy%20cos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8958880139985"/>
          <c:y val="8.4028629856850723E-2"/>
          <c:w val="0.83465485564304465"/>
          <c:h val="0.4776691947248925"/>
        </c:manualLayout>
      </c:layout>
      <c:lineChart>
        <c:grouping val="standard"/>
        <c:varyColors val="0"/>
        <c:ser>
          <c:idx val="0"/>
          <c:order val="0"/>
          <c:tx>
            <c:strRef>
              <c:f>PLOT!$B$1</c:f>
              <c:strCache>
                <c:ptCount val="1"/>
                <c:pt idx="0">
                  <c:v>NJ Total Historical Electricity Sales  (GWh)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PLOT!$B$2:$B$40</c:f>
              <c:numCache>
                <c:formatCode>_(* #,##0_);_(* \(#,##0\);_(* "-"??_);_(@_)</c:formatCode>
                <c:ptCount val="39"/>
                <c:pt idx="0">
                  <c:v>63122.358</c:v>
                </c:pt>
                <c:pt idx="1">
                  <c:v>65620.645999999993</c:v>
                </c:pt>
                <c:pt idx="2">
                  <c:v>66257.592999999993</c:v>
                </c:pt>
                <c:pt idx="3">
                  <c:v>66753.782999999996</c:v>
                </c:pt>
                <c:pt idx="4">
                  <c:v>66889.432000000001</c:v>
                </c:pt>
                <c:pt idx="5">
                  <c:v>65915.034</c:v>
                </c:pt>
                <c:pt idx="6">
                  <c:v>68161.509000000005</c:v>
                </c:pt>
                <c:pt idx="7">
                  <c:v>70703.152000000002</c:v>
                </c:pt>
                <c:pt idx="8">
                  <c:v>69977.129000000001</c:v>
                </c:pt>
                <c:pt idx="9">
                  <c:v>73177.391000000003</c:v>
                </c:pt>
                <c:pt idx="10">
                  <c:v>74602.622000000003</c:v>
                </c:pt>
                <c:pt idx="11">
                  <c:v>76382.512000000002</c:v>
                </c:pt>
                <c:pt idx="12">
                  <c:v>77593.164999999994</c:v>
                </c:pt>
                <c:pt idx="13">
                  <c:v>81896.812000000005</c:v>
                </c:pt>
                <c:pt idx="14">
                  <c:v>79680.948000000004</c:v>
                </c:pt>
                <c:pt idx="15">
                  <c:v>81934.335999999996</c:v>
                </c:pt>
                <c:pt idx="16">
                  <c:v>80519.542000000001</c:v>
                </c:pt>
                <c:pt idx="17">
                  <c:v>75779.853000000003</c:v>
                </c:pt>
                <c:pt idx="18">
                  <c:v>79179.428</c:v>
                </c:pt>
                <c:pt idx="19">
                  <c:v>76859.760999999999</c:v>
                </c:pt>
                <c:pt idx="20">
                  <c:v>75052.914000000004</c:v>
                </c:pt>
                <c:pt idx="21">
                  <c:v>74642.399000000005</c:v>
                </c:pt>
                <c:pt idx="22">
                  <c:v>73866.077999999994</c:v>
                </c:pt>
                <c:pt idx="23">
                  <c:v>75489.623000000007</c:v>
                </c:pt>
                <c:pt idx="24">
                  <c:v>74768.991999999998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07-4D65-B184-FDA726C5DED4}"/>
            </c:ext>
          </c:extLst>
        </c:ser>
        <c:ser>
          <c:idx val="1"/>
          <c:order val="1"/>
          <c:tx>
            <c:strRef>
              <c:f>PLOT!$C$1</c:f>
              <c:strCache>
                <c:ptCount val="1"/>
                <c:pt idx="0">
                  <c:v>NJ Total Historical Electricity Sales without EE (GWh)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PLOT!$C$2:$C$40</c:f>
              <c:numCache>
                <c:formatCode>_(* #,##0_);_(* \(#,##0\);_(* "-"??_);_(@_)</c:formatCode>
                <c:ptCount val="39"/>
                <c:pt idx="0">
                  <c:v>63122.358</c:v>
                </c:pt>
                <c:pt idx="1">
                  <c:v>65620.645999999993</c:v>
                </c:pt>
                <c:pt idx="2">
                  <c:v>66257.592999999993</c:v>
                </c:pt>
                <c:pt idx="3">
                  <c:v>66753.782999999996</c:v>
                </c:pt>
                <c:pt idx="4">
                  <c:v>66889.432000000001</c:v>
                </c:pt>
                <c:pt idx="5">
                  <c:v>65915.034</c:v>
                </c:pt>
                <c:pt idx="6">
                  <c:v>68161.509000000005</c:v>
                </c:pt>
                <c:pt idx="7">
                  <c:v>70703.152000000002</c:v>
                </c:pt>
                <c:pt idx="8">
                  <c:v>69977.129000000001</c:v>
                </c:pt>
                <c:pt idx="9">
                  <c:v>73228.063000000009</c:v>
                </c:pt>
                <c:pt idx="10">
                  <c:v>74822.09</c:v>
                </c:pt>
                <c:pt idx="11">
                  <c:v>76887.557000000001</c:v>
                </c:pt>
                <c:pt idx="12">
                  <c:v>78426.722999999998</c:v>
                </c:pt>
                <c:pt idx="13">
                  <c:v>82973.02900000001</c:v>
                </c:pt>
                <c:pt idx="14">
                  <c:v>80885.417000000001</c:v>
                </c:pt>
                <c:pt idx="15">
                  <c:v>83367.525999999998</c:v>
                </c:pt>
                <c:pt idx="16">
                  <c:v>82287.733000000007</c:v>
                </c:pt>
                <c:pt idx="17">
                  <c:v>78010.206000000006</c:v>
                </c:pt>
                <c:pt idx="18">
                  <c:v>81757.6878</c:v>
                </c:pt>
                <c:pt idx="19">
                  <c:v>79891.702900000004</c:v>
                </c:pt>
                <c:pt idx="20">
                  <c:v>78404.256900000008</c:v>
                </c:pt>
                <c:pt idx="21">
                  <c:v>78262.4709</c:v>
                </c:pt>
                <c:pt idx="22">
                  <c:v>77836.1679</c:v>
                </c:pt>
                <c:pt idx="23">
                  <c:v>79648.095354286706</c:v>
                </c:pt>
                <c:pt idx="24">
                  <c:v>78951.504354286706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07-4D65-B184-FDA726C5DED4}"/>
            </c:ext>
          </c:extLst>
        </c:ser>
        <c:ser>
          <c:idx val="2"/>
          <c:order val="2"/>
          <c:tx>
            <c:strRef>
              <c:f>PLOT!$D$1</c:f>
              <c:strCache>
                <c:ptCount val="1"/>
                <c:pt idx="0">
                  <c:v>NJ Total Historical Electricity Sales without Solar (GWh)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PLOT!$D$2:$D$40</c:f>
              <c:numCache>
                <c:formatCode>_(* #,##0_);_(* \(#,##0\);_(* "-"??_);_(@_)</c:formatCode>
                <c:ptCount val="39"/>
                <c:pt idx="0">
                  <c:v>63122.358</c:v>
                </c:pt>
                <c:pt idx="1">
                  <c:v>65620.645999999993</c:v>
                </c:pt>
                <c:pt idx="2">
                  <c:v>66257.592999999993</c:v>
                </c:pt>
                <c:pt idx="3">
                  <c:v>66753.782999999996</c:v>
                </c:pt>
                <c:pt idx="4">
                  <c:v>66889.432000000001</c:v>
                </c:pt>
                <c:pt idx="5">
                  <c:v>65915.034</c:v>
                </c:pt>
                <c:pt idx="6">
                  <c:v>68161.509000000005</c:v>
                </c:pt>
                <c:pt idx="7">
                  <c:v>70703.152000000002</c:v>
                </c:pt>
                <c:pt idx="8">
                  <c:v>69977.129000000001</c:v>
                </c:pt>
                <c:pt idx="9">
                  <c:v>73177.399870000008</c:v>
                </c:pt>
                <c:pt idx="10">
                  <c:v>74603.368180197998</c:v>
                </c:pt>
                <c:pt idx="11">
                  <c:v>76384.646194769099</c:v>
                </c:pt>
                <c:pt idx="12">
                  <c:v>77597.698451473145</c:v>
                </c:pt>
                <c:pt idx="13">
                  <c:v>81913.041916596383</c:v>
                </c:pt>
                <c:pt idx="14">
                  <c:v>79718.768963980037</c:v>
                </c:pt>
                <c:pt idx="15">
                  <c:v>81990.027453545714</c:v>
                </c:pt>
                <c:pt idx="16">
                  <c:v>80601.83565585941</c:v>
                </c:pt>
                <c:pt idx="17">
                  <c:v>75929.47704004246</c:v>
                </c:pt>
                <c:pt idx="18">
                  <c:v>79484.91482045826</c:v>
                </c:pt>
                <c:pt idx="19">
                  <c:v>77524.770918084148</c:v>
                </c:pt>
                <c:pt idx="20">
                  <c:v>76208.395782460968</c:v>
                </c:pt>
                <c:pt idx="21">
                  <c:v>76031.720399261656</c:v>
                </c:pt>
                <c:pt idx="22">
                  <c:v>75541.612142825034</c:v>
                </c:pt>
                <c:pt idx="23">
                  <c:v>77379.804502768064</c:v>
                </c:pt>
                <c:pt idx="24">
                  <c:v>76865.122932855316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07-4D65-B184-FDA726C5DED4}"/>
            </c:ext>
          </c:extLst>
        </c:ser>
        <c:ser>
          <c:idx val="3"/>
          <c:order val="3"/>
          <c:tx>
            <c:strRef>
              <c:f>PLOT!$E$1</c:f>
              <c:strCache>
                <c:ptCount val="1"/>
                <c:pt idx="0">
                  <c:v>NJ Total Historical Electricity Sales without Appliance Standards (GWh)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PLOT!$E$2:$E$40</c:f>
              <c:numCache>
                <c:formatCode>_(* #,##0_);_(* \(#,##0\);_(* "-"??_);_(@_)</c:formatCode>
                <c:ptCount val="39"/>
                <c:pt idx="0">
                  <c:v>66278.475900000005</c:v>
                </c:pt>
                <c:pt idx="1">
                  <c:v>68901.6783</c:v>
                </c:pt>
                <c:pt idx="2">
                  <c:v>69570.472649999996</c:v>
                </c:pt>
                <c:pt idx="3">
                  <c:v>70091.472150000001</c:v>
                </c:pt>
                <c:pt idx="4">
                  <c:v>70233.903600000005</c:v>
                </c:pt>
                <c:pt idx="5">
                  <c:v>69210.785699999993</c:v>
                </c:pt>
                <c:pt idx="6">
                  <c:v>71569.584450000009</c:v>
                </c:pt>
                <c:pt idx="7">
                  <c:v>74238.309600000008</c:v>
                </c:pt>
                <c:pt idx="8">
                  <c:v>73475.985450000007</c:v>
                </c:pt>
                <c:pt idx="9">
                  <c:v>76836.260550000006</c:v>
                </c:pt>
                <c:pt idx="10">
                  <c:v>78332.753100000002</c:v>
                </c:pt>
                <c:pt idx="11">
                  <c:v>80201.637600000002</c:v>
                </c:pt>
                <c:pt idx="12">
                  <c:v>81472.823249999987</c:v>
                </c:pt>
                <c:pt idx="13">
                  <c:v>85991.652600000001</c:v>
                </c:pt>
                <c:pt idx="14">
                  <c:v>83664.9954</c:v>
                </c:pt>
                <c:pt idx="15">
                  <c:v>86031.05279999999</c:v>
                </c:pt>
                <c:pt idx="16">
                  <c:v>84545.519100000005</c:v>
                </c:pt>
                <c:pt idx="17">
                  <c:v>79568.845650000003</c:v>
                </c:pt>
                <c:pt idx="18">
                  <c:v>83138.399399999995</c:v>
                </c:pt>
                <c:pt idx="19">
                  <c:v>80702.749049999999</c:v>
                </c:pt>
                <c:pt idx="20">
                  <c:v>78805.559699999998</c:v>
                </c:pt>
                <c:pt idx="21">
                  <c:v>78374.518949999998</c:v>
                </c:pt>
                <c:pt idx="22">
                  <c:v>77559.381899999993</c:v>
                </c:pt>
                <c:pt idx="23">
                  <c:v>79264.104150000014</c:v>
                </c:pt>
                <c:pt idx="24">
                  <c:v>78507.441599999991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07-4D65-B184-FDA726C5DED4}"/>
            </c:ext>
          </c:extLst>
        </c:ser>
        <c:ser>
          <c:idx val="4"/>
          <c:order val="4"/>
          <c:tx>
            <c:strRef>
              <c:f>PLOT!$F$1</c:f>
              <c:strCache>
                <c:ptCount val="1"/>
                <c:pt idx="0">
                  <c:v>NJ Total Historical Electricity Sales without EE, Solar, and Appliance Standards (GWh)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PLOT!$F$2:$F$40</c:f>
              <c:numCache>
                <c:formatCode>_(* #,##0_);_(* \(#,##0\);_(* "-"??_);_(@_)</c:formatCode>
                <c:ptCount val="39"/>
                <c:pt idx="0">
                  <c:v>66278.475900000005</c:v>
                </c:pt>
                <c:pt idx="1">
                  <c:v>68901.6783</c:v>
                </c:pt>
                <c:pt idx="2">
                  <c:v>69570.472649999996</c:v>
                </c:pt>
                <c:pt idx="3">
                  <c:v>70091.472150000001</c:v>
                </c:pt>
                <c:pt idx="4">
                  <c:v>70233.903600000005</c:v>
                </c:pt>
                <c:pt idx="5">
                  <c:v>69210.785699999993</c:v>
                </c:pt>
                <c:pt idx="6">
                  <c:v>71569.584450000009</c:v>
                </c:pt>
                <c:pt idx="7">
                  <c:v>74238.309600000008</c:v>
                </c:pt>
                <c:pt idx="8">
                  <c:v>73475.985450000007</c:v>
                </c:pt>
                <c:pt idx="9">
                  <c:v>76886.941420000017</c:v>
                </c:pt>
                <c:pt idx="10">
                  <c:v>78552.96728019799</c:v>
                </c:pt>
                <c:pt idx="11">
                  <c:v>80708.816794769096</c:v>
                </c:pt>
                <c:pt idx="12">
                  <c:v>82310.914701473142</c:v>
                </c:pt>
                <c:pt idx="13">
                  <c:v>87084.099516596383</c:v>
                </c:pt>
                <c:pt idx="14">
                  <c:v>84907.285363980031</c:v>
                </c:pt>
                <c:pt idx="15">
                  <c:v>87519.934253545711</c:v>
                </c:pt>
                <c:pt idx="16">
                  <c:v>86396.003755859419</c:v>
                </c:pt>
                <c:pt idx="17">
                  <c:v>81948.822690042463</c:v>
                </c:pt>
                <c:pt idx="18">
                  <c:v>86022.146020458254</c:v>
                </c:pt>
                <c:pt idx="19">
                  <c:v>84399.700868084154</c:v>
                </c:pt>
                <c:pt idx="20">
                  <c:v>83312.384382460965</c:v>
                </c:pt>
                <c:pt idx="21">
                  <c:v>83383.912249261659</c:v>
                </c:pt>
                <c:pt idx="22">
                  <c:v>83205.005942825039</c:v>
                </c:pt>
                <c:pt idx="23">
                  <c:v>85312.75800705477</c:v>
                </c:pt>
                <c:pt idx="24">
                  <c:v>84786.084887142031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507-4D65-B184-FDA726C5DED4}"/>
            </c:ext>
          </c:extLst>
        </c:ser>
        <c:ser>
          <c:idx val="5"/>
          <c:order val="5"/>
          <c:tx>
            <c:strRef>
              <c:f>PLOT!$G$1</c:f>
              <c:strCache>
                <c:ptCount val="1"/>
                <c:pt idx="0">
                  <c:v>NJ Electricity consumption projected based on EIA growth rate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PLOT!$G$2:$G$40</c:f>
              <c:numCache>
                <c:formatCode>General</c:formatCode>
                <c:ptCount val="39"/>
                <c:pt idx="25" formatCode="_(* #,##0_);_(* \(#,##0\);_(* &quot;-&quot;??_);_(@_)">
                  <c:v>76275.641551634544</c:v>
                </c:pt>
                <c:pt idx="26" formatCode="_(* #,##0_);_(* \(#,##0\);_(* &quot;-&quot;??_);_(@_)">
                  <c:v>76798.883377848761</c:v>
                </c:pt>
                <c:pt idx="27" formatCode="_(* #,##0_);_(* \(#,##0\);_(* &quot;-&quot;??_);_(@_)">
                  <c:v>76877.691784336363</c:v>
                </c:pt>
                <c:pt idx="28" formatCode="_(* #,##0_);_(* \(#,##0\);_(* &quot;-&quot;??_);_(@_)">
                  <c:v>75245.036387775835</c:v>
                </c:pt>
                <c:pt idx="29" formatCode="_(* #,##0_);_(* \(#,##0\);_(* &quot;-&quot;??_);_(@_)">
                  <c:v>74403.54949812383</c:v>
                </c:pt>
                <c:pt idx="30" formatCode="_(* #,##0_);_(* \(#,##0\);_(* &quot;-&quot;??_);_(@_)">
                  <c:v>74391.850519763815</c:v>
                </c:pt>
                <c:pt idx="31" formatCode="_(* #,##0_);_(* \(#,##0\);_(* &quot;-&quot;??_);_(@_)">
                  <c:v>74022.06424745133</c:v>
                </c:pt>
                <c:pt idx="32" formatCode="_(* #,##0_);_(* \(#,##0\);_(* &quot;-&quot;??_);_(@_)">
                  <c:v>73727.636916868199</c:v>
                </c:pt>
                <c:pt idx="33" formatCode="_(* #,##0_);_(* \(#,##0\);_(* &quot;-&quot;??_);_(@_)">
                  <c:v>74435.488986626209</c:v>
                </c:pt>
                <c:pt idx="34" formatCode="_(* #,##0_);_(* \(#,##0\);_(* &quot;-&quot;??_);_(@_)">
                  <c:v>74443.263970684493</c:v>
                </c:pt>
                <c:pt idx="35" formatCode="_(* #,##0_);_(* \(#,##0\);_(* &quot;-&quot;??_);_(@_)">
                  <c:v>75745.263531132034</c:v>
                </c:pt>
                <c:pt idx="36" formatCode="_(* #,##0_);_(* \(#,##0\);_(* &quot;-&quot;??_);_(@_)">
                  <c:v>74541.254321409811</c:v>
                </c:pt>
                <c:pt idx="37" formatCode="_(* #,##0_);_(* \(#,##0\);_(* &quot;-&quot;??_);_(@_)">
                  <c:v>74389.477872046482</c:v>
                </c:pt>
                <c:pt idx="38" formatCode="_(* #,##0_);_(* \(#,##0\);_(* &quot;-&quot;??_);_(@_)">
                  <c:v>73717.671796455441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507-4D65-B184-FDA726C5DED4}"/>
            </c:ext>
          </c:extLst>
        </c:ser>
        <c:ser>
          <c:idx val="6"/>
          <c:order val="6"/>
          <c:tx>
            <c:strRef>
              <c:f>PLOT!$H$1</c:f>
              <c:strCache>
                <c:ptCount val="1"/>
                <c:pt idx="0">
                  <c:v>NJ Projected Electricity Consumption without EE, Solar, and Appliance Standards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PLOT!$A$2:$A$40</c:f>
              <c:numCache>
                <c:formatCode>General</c:formatCode>
                <c:ptCount val="39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  <c:pt idx="34">
                  <c:v>2026</c:v>
                </c:pt>
                <c:pt idx="35">
                  <c:v>2027</c:v>
                </c:pt>
                <c:pt idx="36">
                  <c:v>2028</c:v>
                </c:pt>
                <c:pt idx="37">
                  <c:v>2029</c:v>
                </c:pt>
                <c:pt idx="38">
                  <c:v>2030</c:v>
                </c:pt>
              </c:numCache>
            </c:numRef>
          </c:cat>
          <c:val>
            <c:numRef>
              <c:f>PLOT!$H$2:$H$40</c:f>
              <c:numCache>
                <c:formatCode>General</c:formatCode>
                <c:ptCount val="39"/>
                <c:pt idx="25" formatCode="_(* #,##0_);_(* \(#,##0\);_(* &quot;-&quot;??_);_(@_)">
                  <c:v>86115.765714067151</c:v>
                </c:pt>
                <c:pt idx="26" formatCode="_(* #,##0_);_(* \(#,##0\);_(* &quot;-&quot;??_);_(@_)">
                  <c:v>86527.319783431492</c:v>
                </c:pt>
                <c:pt idx="27" formatCode="_(* #,##0_);_(* \(#,##0\);_(* &quot;-&quot;??_);_(@_)">
                  <c:v>86371.79391218441</c:v>
                </c:pt>
                <c:pt idx="28" formatCode="_(* #,##0_);_(* \(#,##0\);_(* &quot;-&quot;??_);_(@_)">
                  <c:v>84312.994994747889</c:v>
                </c:pt>
                <c:pt idx="29" formatCode="_(* #,##0_);_(* \(#,##0\);_(* &quot;-&quot;??_);_(@_)">
                  <c:v>82957.797665764432</c:v>
                </c:pt>
                <c:pt idx="30" formatCode="_(* #,##0_);_(* \(#,##0\);_(* &quot;-&quot;??_);_(@_)">
                  <c:v>82587.512114218029</c:v>
                </c:pt>
                <c:pt idx="31" formatCode="_(* #,##0_);_(* \(#,##0\);_(* &quot;-&quot;??_);_(@_)">
                  <c:v>81734.909562499786</c:v>
                </c:pt>
                <c:pt idx="32" formatCode="_(* #,##0_);_(* \(#,##0\);_(* &quot;-&quot;??_);_(@_)">
                  <c:v>81094.835980139964</c:v>
                </c:pt>
                <c:pt idx="33" formatCode="_(* #,##0_);_(* \(#,##0\);_(* &quot;-&quot;??_);_(@_)">
                  <c:v>81498.720481654629</c:v>
                </c:pt>
                <c:pt idx="34" formatCode="_(* #,##0_);_(* \(#,##0\);_(* &quot;-&quot;??_);_(@_)">
                  <c:v>80959.130807031412</c:v>
                </c:pt>
                <c:pt idx="35" formatCode="_(* #,##0_);_(* \(#,##0\);_(* &quot;-&quot;??_);_(@_)">
                  <c:v>81826.766854365385</c:v>
                </c:pt>
                <c:pt idx="36" formatCode="_(* #,##0_);_(* \(#,##0\);_(* &quot;-&quot;??_);_(@_)">
                  <c:v>80176.579952946413</c:v>
                </c:pt>
                <c:pt idx="37" formatCode="_(* #,##0_);_(* \(#,##0\);_(* &quot;-&quot;??_);_(@_)">
                  <c:v>79946.692110165386</c:v>
                </c:pt>
                <c:pt idx="38" formatCode="_(* #,##0_);_(* \(#,##0\);_(* &quot;-&quot;??_);_(@_)">
                  <c:v>79090.081409768725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507-4D65-B184-FDA726C5D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576064"/>
        <c:axId val="140743168"/>
      </c:lineChart>
      <c:catAx>
        <c:axId val="13557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743168"/>
        <c:crosses val="autoZero"/>
        <c:auto val="1"/>
        <c:lblAlgn val="ctr"/>
        <c:lblOffset val="100"/>
        <c:noMultiLvlLbl val="0"/>
      </c:catAx>
      <c:valAx>
        <c:axId val="140743168"/>
        <c:scaling>
          <c:orientation val="minMax"/>
          <c:max val="100000"/>
          <c:min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Electricity Sales (GWh)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7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436090923975848E-2"/>
          <c:y val="0.66871069030481622"/>
          <c:w val="0.88712771562579107"/>
          <c:h val="0.13497029129027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NJ Measured and Projected Annual CO2 Emissions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341328861670053E-2"/>
          <c:y val="6.7697326370473127E-2"/>
          <c:w val="0.83632048052702967"/>
          <c:h val="0.79613931935806337"/>
        </c:manualLayout>
      </c:layout>
      <c:lineChart>
        <c:grouping val="standard"/>
        <c:varyColors val="0"/>
        <c:ser>
          <c:idx val="0"/>
          <c:order val="0"/>
          <c:tx>
            <c:v>actual annual emissions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8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32"/>
            <c:dispRSqr val="0"/>
            <c:dispEq val="0"/>
          </c:trendline>
          <c:cat>
            <c:strRef>
              <c:f>Sheet1!$B$19:$B$63</c:f>
              <c:strCache>
                <c:ptCount val="45"/>
                <c:pt idx="0">
                  <c:v>06</c:v>
                </c:pt>
                <c:pt idx="1">
                  <c:v>07</c:v>
                </c:pt>
                <c:pt idx="2">
                  <c:v>08</c:v>
                </c:pt>
                <c:pt idx="3">
                  <c:v>09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  <c:pt idx="29">
                  <c:v>35</c:v>
                </c:pt>
                <c:pt idx="30">
                  <c:v>36</c:v>
                </c:pt>
                <c:pt idx="31">
                  <c:v>37</c:v>
                </c:pt>
                <c:pt idx="32">
                  <c:v>38</c:v>
                </c:pt>
                <c:pt idx="33">
                  <c:v>39</c:v>
                </c:pt>
                <c:pt idx="34">
                  <c:v>40</c:v>
                </c:pt>
                <c:pt idx="35">
                  <c:v>41</c:v>
                </c:pt>
                <c:pt idx="36">
                  <c:v>42</c:v>
                </c:pt>
                <c:pt idx="37">
                  <c:v>43</c:v>
                </c:pt>
                <c:pt idx="38">
                  <c:v>44</c:v>
                </c:pt>
                <c:pt idx="39">
                  <c:v>45</c:v>
                </c:pt>
                <c:pt idx="40">
                  <c:v>46</c:v>
                </c:pt>
                <c:pt idx="41">
                  <c:v>47</c:v>
                </c:pt>
                <c:pt idx="42">
                  <c:v>48</c:v>
                </c:pt>
                <c:pt idx="43">
                  <c:v>49</c:v>
                </c:pt>
                <c:pt idx="44">
                  <c:v>50</c:v>
                </c:pt>
              </c:strCache>
            </c:strRef>
          </c:cat>
          <c:val>
            <c:numRef>
              <c:f>Sheet1!$C$18:$C$31</c:f>
              <c:numCache>
                <c:formatCode>General</c:formatCode>
                <c:ptCount val="14"/>
                <c:pt idx="0">
                  <c:v>136.30000000000001</c:v>
                </c:pt>
                <c:pt idx="1">
                  <c:v>128.6</c:v>
                </c:pt>
                <c:pt idx="2">
                  <c:v>134.6</c:v>
                </c:pt>
                <c:pt idx="3">
                  <c:v>123.5</c:v>
                </c:pt>
                <c:pt idx="4">
                  <c:v>111.7</c:v>
                </c:pt>
                <c:pt idx="5">
                  <c:v>112.5</c:v>
                </c:pt>
                <c:pt idx="6">
                  <c:v>111.6</c:v>
                </c:pt>
                <c:pt idx="7">
                  <c:v>104.4</c:v>
                </c:pt>
                <c:pt idx="8">
                  <c:v>105.3</c:v>
                </c:pt>
                <c:pt idx="9">
                  <c:v>111.8</c:v>
                </c:pt>
                <c:pt idx="10">
                  <c:v>100.9</c:v>
                </c:pt>
                <c:pt idx="11">
                  <c:v>103.6</c:v>
                </c:pt>
                <c:pt idx="12">
                  <c:v>97</c:v>
                </c:pt>
                <c:pt idx="13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FA-471B-BBF6-8979BBD1171C}"/>
            </c:ext>
          </c:extLst>
        </c:ser>
        <c:ser>
          <c:idx val="2"/>
          <c:order val="1"/>
          <c:tx>
            <c:v>US Paris Commitment for NJ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Sheet1!$B$19:$B$63</c:f>
              <c:strCache>
                <c:ptCount val="45"/>
                <c:pt idx="0">
                  <c:v>06</c:v>
                </c:pt>
                <c:pt idx="1">
                  <c:v>07</c:v>
                </c:pt>
                <c:pt idx="2">
                  <c:v>08</c:v>
                </c:pt>
                <c:pt idx="3">
                  <c:v>09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  <c:pt idx="29">
                  <c:v>35</c:v>
                </c:pt>
                <c:pt idx="30">
                  <c:v>36</c:v>
                </c:pt>
                <c:pt idx="31">
                  <c:v>37</c:v>
                </c:pt>
                <c:pt idx="32">
                  <c:v>38</c:v>
                </c:pt>
                <c:pt idx="33">
                  <c:v>39</c:v>
                </c:pt>
                <c:pt idx="34">
                  <c:v>40</c:v>
                </c:pt>
                <c:pt idx="35">
                  <c:v>41</c:v>
                </c:pt>
                <c:pt idx="36">
                  <c:v>42</c:v>
                </c:pt>
                <c:pt idx="37">
                  <c:v>43</c:v>
                </c:pt>
                <c:pt idx="38">
                  <c:v>44</c:v>
                </c:pt>
                <c:pt idx="39">
                  <c:v>45</c:v>
                </c:pt>
                <c:pt idx="40">
                  <c:v>46</c:v>
                </c:pt>
                <c:pt idx="41">
                  <c:v>47</c:v>
                </c:pt>
                <c:pt idx="42">
                  <c:v>48</c:v>
                </c:pt>
                <c:pt idx="43">
                  <c:v>49</c:v>
                </c:pt>
                <c:pt idx="44">
                  <c:v>50</c:v>
                </c:pt>
              </c:strCache>
            </c:strRef>
          </c:cat>
          <c:val>
            <c:numRef>
              <c:f>Sheet1!$G$18:$G$38</c:f>
              <c:numCache>
                <c:formatCode>General</c:formatCode>
                <c:ptCount val="21"/>
                <c:pt idx="0">
                  <c:v>135</c:v>
                </c:pt>
                <c:pt idx="1">
                  <c:v>133.11000000000001</c:v>
                </c:pt>
                <c:pt idx="2">
                  <c:v>131.22</c:v>
                </c:pt>
                <c:pt idx="3">
                  <c:v>129.33000000000001</c:v>
                </c:pt>
                <c:pt idx="4">
                  <c:v>127.44</c:v>
                </c:pt>
                <c:pt idx="5">
                  <c:v>125.55</c:v>
                </c:pt>
                <c:pt idx="6">
                  <c:v>123.66</c:v>
                </c:pt>
                <c:pt idx="7">
                  <c:v>121.77</c:v>
                </c:pt>
                <c:pt idx="8">
                  <c:v>119.88</c:v>
                </c:pt>
                <c:pt idx="9">
                  <c:v>117.99000000000001</c:v>
                </c:pt>
                <c:pt idx="10">
                  <c:v>116.1</c:v>
                </c:pt>
                <c:pt idx="11">
                  <c:v>114.21000000000001</c:v>
                </c:pt>
                <c:pt idx="12">
                  <c:v>112.32</c:v>
                </c:pt>
                <c:pt idx="13">
                  <c:v>110.43</c:v>
                </c:pt>
                <c:pt idx="14">
                  <c:v>108.54</c:v>
                </c:pt>
                <c:pt idx="15">
                  <c:v>106.65</c:v>
                </c:pt>
                <c:pt idx="16">
                  <c:v>104.76</c:v>
                </c:pt>
                <c:pt idx="17">
                  <c:v>102.87</c:v>
                </c:pt>
                <c:pt idx="18">
                  <c:v>100.98</c:v>
                </c:pt>
                <c:pt idx="19">
                  <c:v>99.09</c:v>
                </c:pt>
                <c:pt idx="20">
                  <c:v>97.2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CFA-471B-BBF6-8979BBD1171C}"/>
            </c:ext>
          </c:extLst>
        </c:ser>
        <c:ser>
          <c:idx val="1"/>
          <c:order val="2"/>
          <c:tx>
            <c:v>GWRA 2020 requirement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Sheet1!$B$19:$B$63</c:f>
              <c:strCache>
                <c:ptCount val="45"/>
                <c:pt idx="0">
                  <c:v>06</c:v>
                </c:pt>
                <c:pt idx="1">
                  <c:v>07</c:v>
                </c:pt>
                <c:pt idx="2">
                  <c:v>08</c:v>
                </c:pt>
                <c:pt idx="3">
                  <c:v>09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  <c:pt idx="29">
                  <c:v>35</c:v>
                </c:pt>
                <c:pt idx="30">
                  <c:v>36</c:v>
                </c:pt>
                <c:pt idx="31">
                  <c:v>37</c:v>
                </c:pt>
                <c:pt idx="32">
                  <c:v>38</c:v>
                </c:pt>
                <c:pt idx="33">
                  <c:v>39</c:v>
                </c:pt>
                <c:pt idx="34">
                  <c:v>40</c:v>
                </c:pt>
                <c:pt idx="35">
                  <c:v>41</c:v>
                </c:pt>
                <c:pt idx="36">
                  <c:v>42</c:v>
                </c:pt>
                <c:pt idx="37">
                  <c:v>43</c:v>
                </c:pt>
                <c:pt idx="38">
                  <c:v>44</c:v>
                </c:pt>
                <c:pt idx="39">
                  <c:v>45</c:v>
                </c:pt>
                <c:pt idx="40">
                  <c:v>46</c:v>
                </c:pt>
                <c:pt idx="41">
                  <c:v>47</c:v>
                </c:pt>
                <c:pt idx="42">
                  <c:v>48</c:v>
                </c:pt>
                <c:pt idx="43">
                  <c:v>49</c:v>
                </c:pt>
                <c:pt idx="44">
                  <c:v>50</c:v>
                </c:pt>
              </c:strCache>
            </c:strRef>
          </c:cat>
          <c:val>
            <c:numRef>
              <c:f>Sheet1!$H$18:$H$33</c:f>
              <c:numCache>
                <c:formatCode>General</c:formatCode>
                <c:ptCount val="16"/>
                <c:pt idx="0">
                  <c:v>125</c:v>
                </c:pt>
                <c:pt idx="1">
                  <c:v>125</c:v>
                </c:pt>
                <c:pt idx="2">
                  <c:v>125</c:v>
                </c:pt>
                <c:pt idx="3">
                  <c:v>125</c:v>
                </c:pt>
                <c:pt idx="4">
                  <c:v>125</c:v>
                </c:pt>
                <c:pt idx="5">
                  <c:v>125</c:v>
                </c:pt>
                <c:pt idx="6">
                  <c:v>125</c:v>
                </c:pt>
                <c:pt idx="7">
                  <c:v>125</c:v>
                </c:pt>
                <c:pt idx="8">
                  <c:v>125</c:v>
                </c:pt>
                <c:pt idx="9">
                  <c:v>125</c:v>
                </c:pt>
                <c:pt idx="10">
                  <c:v>125</c:v>
                </c:pt>
                <c:pt idx="11">
                  <c:v>125</c:v>
                </c:pt>
                <c:pt idx="12">
                  <c:v>125</c:v>
                </c:pt>
                <c:pt idx="13">
                  <c:v>125</c:v>
                </c:pt>
                <c:pt idx="14">
                  <c:v>125</c:v>
                </c:pt>
                <c:pt idx="15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FA-471B-BBF6-8979BBD1171C}"/>
            </c:ext>
          </c:extLst>
        </c:ser>
        <c:ser>
          <c:idx val="3"/>
          <c:order val="3"/>
          <c:tx>
            <c:v>GWRA 2050 requirement 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Sheet1!$L$19:$L$63</c:f>
              <c:numCache>
                <c:formatCode>General</c:formatCode>
                <c:ptCount val="45"/>
                <c:pt idx="0">
                  <c:v>128</c:v>
                </c:pt>
                <c:pt idx="1">
                  <c:v>125.65909090909091</c:v>
                </c:pt>
                <c:pt idx="2">
                  <c:v>123.31818181818181</c:v>
                </c:pt>
                <c:pt idx="3">
                  <c:v>120.97727272727273</c:v>
                </c:pt>
                <c:pt idx="4">
                  <c:v>118.63636363636364</c:v>
                </c:pt>
                <c:pt idx="5">
                  <c:v>116.29545454545455</c:v>
                </c:pt>
                <c:pt idx="6">
                  <c:v>113.95454545454547</c:v>
                </c:pt>
                <c:pt idx="7">
                  <c:v>111.61363636363637</c:v>
                </c:pt>
                <c:pt idx="8">
                  <c:v>109.27272727272728</c:v>
                </c:pt>
                <c:pt idx="9">
                  <c:v>106.93181818181819</c:v>
                </c:pt>
                <c:pt idx="10">
                  <c:v>104.59090909090909</c:v>
                </c:pt>
                <c:pt idx="11">
                  <c:v>102.25000000000001</c:v>
                </c:pt>
                <c:pt idx="12">
                  <c:v>99.909090909090921</c:v>
                </c:pt>
                <c:pt idx="13">
                  <c:v>97.568181818181827</c:v>
                </c:pt>
                <c:pt idx="14">
                  <c:v>95.227272727272748</c:v>
                </c:pt>
                <c:pt idx="15">
                  <c:v>92.886363636363654</c:v>
                </c:pt>
                <c:pt idx="16">
                  <c:v>90.545454545454561</c:v>
                </c:pt>
                <c:pt idx="17">
                  <c:v>88.204545454545467</c:v>
                </c:pt>
                <c:pt idx="18">
                  <c:v>85.863636363636374</c:v>
                </c:pt>
                <c:pt idx="19">
                  <c:v>83.522727272727295</c:v>
                </c:pt>
                <c:pt idx="20">
                  <c:v>81.181818181818201</c:v>
                </c:pt>
                <c:pt idx="21">
                  <c:v>78.840909090909108</c:v>
                </c:pt>
                <c:pt idx="22">
                  <c:v>76.500000000000028</c:v>
                </c:pt>
                <c:pt idx="23">
                  <c:v>74.159090909090935</c:v>
                </c:pt>
                <c:pt idx="24">
                  <c:v>71.818181818181841</c:v>
                </c:pt>
                <c:pt idx="25">
                  <c:v>69.477272727272748</c:v>
                </c:pt>
                <c:pt idx="26">
                  <c:v>67.136363636363654</c:v>
                </c:pt>
                <c:pt idx="27">
                  <c:v>64.795454545454575</c:v>
                </c:pt>
                <c:pt idx="28">
                  <c:v>62.454545454545482</c:v>
                </c:pt>
                <c:pt idx="29">
                  <c:v>60.113636363636388</c:v>
                </c:pt>
                <c:pt idx="30">
                  <c:v>57.772727272727309</c:v>
                </c:pt>
                <c:pt idx="31">
                  <c:v>55.431818181818215</c:v>
                </c:pt>
                <c:pt idx="32">
                  <c:v>53.090909090909122</c:v>
                </c:pt>
                <c:pt idx="33">
                  <c:v>50.750000000000028</c:v>
                </c:pt>
                <c:pt idx="34">
                  <c:v>48.409090909090935</c:v>
                </c:pt>
                <c:pt idx="35">
                  <c:v>46.068181818181856</c:v>
                </c:pt>
                <c:pt idx="36">
                  <c:v>43.727272727272762</c:v>
                </c:pt>
                <c:pt idx="37">
                  <c:v>41.386363636363669</c:v>
                </c:pt>
                <c:pt idx="38">
                  <c:v>39.045454545454589</c:v>
                </c:pt>
                <c:pt idx="39">
                  <c:v>36.704545454545496</c:v>
                </c:pt>
                <c:pt idx="40">
                  <c:v>34.363636363636402</c:v>
                </c:pt>
                <c:pt idx="41">
                  <c:v>32.022727272727309</c:v>
                </c:pt>
                <c:pt idx="42">
                  <c:v>29.681818181818215</c:v>
                </c:pt>
                <c:pt idx="43">
                  <c:v>27.340909090909136</c:v>
                </c:pt>
                <c:pt idx="44">
                  <c:v>25.000000000000043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CFA-471B-BBF6-8979BBD11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158656"/>
        <c:axId val="130944960"/>
      </c:lineChart>
      <c:catAx>
        <c:axId val="65158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44960"/>
        <c:crosses val="autoZero"/>
        <c:auto val="1"/>
        <c:lblAlgn val="ctr"/>
        <c:lblOffset val="100"/>
        <c:noMultiLvlLbl val="0"/>
      </c:catAx>
      <c:valAx>
        <c:axId val="13094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 MT CO2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5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99239873550734"/>
          <c:y val="0.64779171726668494"/>
          <c:w val="0.14970012830938276"/>
          <c:h val="0.209889528734281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NJ Class I RPS</a:t>
            </a:r>
            <a:r>
              <a:rPr lang="en-US" baseline="0"/>
              <a:t> Change in Policy over time 2003 to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283983463542248E-2"/>
          <c:y val="6.9213409485874774E-2"/>
          <c:w val="0.94454624340983362"/>
          <c:h val="0.88790690570014796"/>
        </c:manualLayout>
      </c:layout>
      <c:lineChart>
        <c:grouping val="standard"/>
        <c:varyColors val="0"/>
        <c:ser>
          <c:idx val="0"/>
          <c:order val="0"/>
          <c:tx>
            <c:v>NJ Class I RPS+Sheet1!$C$3:$C$30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Sheet1!$A$5:$A$32</c:f>
              <c:numCache>
                <c:formatCode>General</c:formatCode>
                <c:ptCount val="2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  <c:pt idx="23">
                  <c:v>2026</c:v>
                </c:pt>
                <c:pt idx="24">
                  <c:v>2027</c:v>
                </c:pt>
                <c:pt idx="25">
                  <c:v>2028</c:v>
                </c:pt>
                <c:pt idx="26">
                  <c:v>2029</c:v>
                </c:pt>
                <c:pt idx="27">
                  <c:v>2030</c:v>
                </c:pt>
              </c:numCache>
            </c:numRef>
          </c:cat>
          <c:val>
            <c:numRef>
              <c:f>Sheet1!$C$5:$C$32</c:f>
              <c:numCache>
                <c:formatCode>General</c:formatCode>
                <c:ptCount val="28"/>
                <c:pt idx="0">
                  <c:v>0.25</c:v>
                </c:pt>
                <c:pt idx="1">
                  <c:v>0.6</c:v>
                </c:pt>
                <c:pt idx="2">
                  <c:v>0.95</c:v>
                </c:pt>
                <c:pt idx="3">
                  <c:v>1.2999999999999998</c:v>
                </c:pt>
                <c:pt idx="4">
                  <c:v>1.65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5.6</c:v>
                </c:pt>
                <c:pt idx="9">
                  <c:v>7.2</c:v>
                </c:pt>
                <c:pt idx="10">
                  <c:v>8.8000000000000007</c:v>
                </c:pt>
                <c:pt idx="11">
                  <c:v>10.4</c:v>
                </c:pt>
                <c:pt idx="12">
                  <c:v>12</c:v>
                </c:pt>
                <c:pt idx="13">
                  <c:v>13.600000000000001</c:v>
                </c:pt>
                <c:pt idx="14">
                  <c:v>15.200000000000001</c:v>
                </c:pt>
                <c:pt idx="15">
                  <c:v>16.8</c:v>
                </c:pt>
                <c:pt idx="16">
                  <c:v>18.399999999999999</c:v>
                </c:pt>
                <c:pt idx="17">
                  <c:v>20</c:v>
                </c:pt>
                <c:pt idx="18">
                  <c:v>21</c:v>
                </c:pt>
                <c:pt idx="19">
                  <c:v>24.5</c:v>
                </c:pt>
                <c:pt idx="20">
                  <c:v>28</c:v>
                </c:pt>
                <c:pt idx="21">
                  <c:v>31.5</c:v>
                </c:pt>
                <c:pt idx="22">
                  <c:v>35</c:v>
                </c:pt>
                <c:pt idx="23">
                  <c:v>38</c:v>
                </c:pt>
                <c:pt idx="24">
                  <c:v>41</c:v>
                </c:pt>
                <c:pt idx="25">
                  <c:v>44</c:v>
                </c:pt>
                <c:pt idx="26">
                  <c:v>47</c:v>
                </c:pt>
                <c:pt idx="27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C7-49B8-A160-37C2916922B1}"/>
            </c:ext>
          </c:extLst>
        </c:ser>
        <c:ser>
          <c:idx val="1"/>
          <c:order val="1"/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Sheet1!$E$5:$E$32</c:f>
              <c:numCache>
                <c:formatCode>General</c:formatCode>
                <c:ptCount val="28"/>
                <c:pt idx="0">
                  <c:v>0.25</c:v>
                </c:pt>
                <c:pt idx="1">
                  <c:v>0.6</c:v>
                </c:pt>
                <c:pt idx="2">
                  <c:v>0.95</c:v>
                </c:pt>
                <c:pt idx="3">
                  <c:v>1.2999999999999998</c:v>
                </c:pt>
                <c:pt idx="4">
                  <c:v>1.65</c:v>
                </c:pt>
                <c:pt idx="5">
                  <c:v>2</c:v>
                </c:pt>
                <c:pt idx="6">
                  <c:v>2.3499999999999996</c:v>
                </c:pt>
                <c:pt idx="7">
                  <c:v>2.6999999999999997</c:v>
                </c:pt>
                <c:pt idx="8">
                  <c:v>3.05</c:v>
                </c:pt>
                <c:pt idx="9">
                  <c:v>3.4</c:v>
                </c:pt>
                <c:pt idx="10">
                  <c:v>3.75</c:v>
                </c:pt>
                <c:pt idx="11">
                  <c:v>4.0999999999999996</c:v>
                </c:pt>
                <c:pt idx="12">
                  <c:v>4.4499999999999993</c:v>
                </c:pt>
                <c:pt idx="13">
                  <c:v>4.8</c:v>
                </c:pt>
                <c:pt idx="14">
                  <c:v>5.1499999999999995</c:v>
                </c:pt>
                <c:pt idx="15">
                  <c:v>5.5</c:v>
                </c:pt>
                <c:pt idx="16">
                  <c:v>5.85</c:v>
                </c:pt>
                <c:pt idx="17">
                  <c:v>6.1999999999999993</c:v>
                </c:pt>
                <c:pt idx="18">
                  <c:v>6.55</c:v>
                </c:pt>
                <c:pt idx="19">
                  <c:v>6.8999999999999995</c:v>
                </c:pt>
                <c:pt idx="20">
                  <c:v>7.25</c:v>
                </c:pt>
                <c:pt idx="21">
                  <c:v>7.6</c:v>
                </c:pt>
                <c:pt idx="22">
                  <c:v>7.9499999999999993</c:v>
                </c:pt>
                <c:pt idx="23">
                  <c:v>8.2999999999999989</c:v>
                </c:pt>
                <c:pt idx="24">
                  <c:v>8.6499999999999986</c:v>
                </c:pt>
                <c:pt idx="25">
                  <c:v>9</c:v>
                </c:pt>
                <c:pt idx="26">
                  <c:v>9.35</c:v>
                </c:pt>
                <c:pt idx="27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C7-49B8-A160-37C2916922B1}"/>
            </c:ext>
          </c:extLst>
        </c:ser>
        <c:ser>
          <c:idx val="2"/>
          <c:order val="2"/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Sheet1!$G$5:$G$32</c:f>
              <c:numCache>
                <c:formatCode>0.00</c:formatCode>
                <c:ptCount val="28"/>
                <c:pt idx="0">
                  <c:v>0.25</c:v>
                </c:pt>
                <c:pt idx="1">
                  <c:v>0.74702380952380998</c:v>
                </c:pt>
                <c:pt idx="2">
                  <c:v>1.24404761904762</c:v>
                </c:pt>
                <c:pt idx="3">
                  <c:v>1.7410714285714299</c:v>
                </c:pt>
                <c:pt idx="4">
                  <c:v>2.2380952380952399</c:v>
                </c:pt>
                <c:pt idx="5">
                  <c:v>2.7351190476190501</c:v>
                </c:pt>
                <c:pt idx="6">
                  <c:v>3.2321428571428599</c:v>
                </c:pt>
                <c:pt idx="7">
                  <c:v>3.7291666666666696</c:v>
                </c:pt>
                <c:pt idx="8">
                  <c:v>4.2261904761904798</c:v>
                </c:pt>
                <c:pt idx="9">
                  <c:v>4.72321428571429</c:v>
                </c:pt>
                <c:pt idx="10">
                  <c:v>5.2202380952381002</c:v>
                </c:pt>
                <c:pt idx="11">
                  <c:v>5.7172619047619095</c:v>
                </c:pt>
                <c:pt idx="12">
                  <c:v>6.2142857142857197</c:v>
                </c:pt>
                <c:pt idx="13">
                  <c:v>6.7113095238095299</c:v>
                </c:pt>
                <c:pt idx="14">
                  <c:v>7.2083333333333393</c:v>
                </c:pt>
                <c:pt idx="15">
                  <c:v>7.7053571428571495</c:v>
                </c:pt>
                <c:pt idx="16">
                  <c:v>8.2023809523809597</c:v>
                </c:pt>
                <c:pt idx="17">
                  <c:v>8.6994047619047699</c:v>
                </c:pt>
                <c:pt idx="18">
                  <c:v>9.1964285714285801</c:v>
                </c:pt>
                <c:pt idx="19">
                  <c:v>9.6934523809523903</c:v>
                </c:pt>
                <c:pt idx="20">
                  <c:v>10.1904761904762</c:v>
                </c:pt>
                <c:pt idx="21">
                  <c:v>10.687500000000009</c:v>
                </c:pt>
                <c:pt idx="22">
                  <c:v>11.184523809523819</c:v>
                </c:pt>
                <c:pt idx="23">
                  <c:v>11.681547619047629</c:v>
                </c:pt>
                <c:pt idx="24">
                  <c:v>12.178571428571439</c:v>
                </c:pt>
                <c:pt idx="25">
                  <c:v>12.67559523809525</c:v>
                </c:pt>
                <c:pt idx="26">
                  <c:v>13.17261904761906</c:v>
                </c:pt>
                <c:pt idx="27">
                  <c:v>13.66964285714287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C7-49B8-A160-37C2916922B1}"/>
            </c:ext>
          </c:extLst>
        </c:ser>
        <c:ser>
          <c:idx val="3"/>
          <c:order val="3"/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Sheet1!$I$5:$I$32</c:f>
              <c:numCache>
                <c:formatCode>0.00</c:formatCode>
                <c:ptCount val="28"/>
                <c:pt idx="0">
                  <c:v>0.25</c:v>
                </c:pt>
                <c:pt idx="1">
                  <c:v>0.74702380952380998</c:v>
                </c:pt>
                <c:pt idx="2">
                  <c:v>1.24404761904762</c:v>
                </c:pt>
                <c:pt idx="3">
                  <c:v>1.7410714285714299</c:v>
                </c:pt>
                <c:pt idx="4">
                  <c:v>2.2380952380952399</c:v>
                </c:pt>
                <c:pt idx="5">
                  <c:v>2.7351190476190501</c:v>
                </c:pt>
                <c:pt idx="6">
                  <c:v>3.2321428571428599</c:v>
                </c:pt>
                <c:pt idx="7" formatCode="General">
                  <c:v>4</c:v>
                </c:pt>
                <c:pt idx="8" formatCode="General">
                  <c:v>5.6</c:v>
                </c:pt>
                <c:pt idx="9" formatCode="General">
                  <c:v>7.2</c:v>
                </c:pt>
                <c:pt idx="10" formatCode="General">
                  <c:v>8.8000000000000007</c:v>
                </c:pt>
                <c:pt idx="11" formatCode="General">
                  <c:v>10.4</c:v>
                </c:pt>
                <c:pt idx="12" formatCode="General">
                  <c:v>12</c:v>
                </c:pt>
                <c:pt idx="13" formatCode="General">
                  <c:v>13.600000000000001</c:v>
                </c:pt>
                <c:pt idx="14" formatCode="General">
                  <c:v>15.200000000000001</c:v>
                </c:pt>
                <c:pt idx="15" formatCode="General">
                  <c:v>16.8</c:v>
                </c:pt>
                <c:pt idx="16" formatCode="General">
                  <c:v>18.399999999999999</c:v>
                </c:pt>
                <c:pt idx="17" formatCode="General">
                  <c:v>20</c:v>
                </c:pt>
                <c:pt idx="18" formatCode="General">
                  <c:v>21.6</c:v>
                </c:pt>
                <c:pt idx="19" formatCode="General">
                  <c:v>23.200000000000003</c:v>
                </c:pt>
                <c:pt idx="20" formatCode="General">
                  <c:v>24.8</c:v>
                </c:pt>
                <c:pt idx="21" formatCode="General">
                  <c:v>26.400000000000002</c:v>
                </c:pt>
                <c:pt idx="22" formatCode="General">
                  <c:v>28</c:v>
                </c:pt>
                <c:pt idx="23" formatCode="General">
                  <c:v>29.6</c:v>
                </c:pt>
                <c:pt idx="24" formatCode="General">
                  <c:v>31.200000000000003</c:v>
                </c:pt>
                <c:pt idx="25" formatCode="General">
                  <c:v>32.799999999999997</c:v>
                </c:pt>
                <c:pt idx="26" formatCode="General">
                  <c:v>34.400000000000006</c:v>
                </c:pt>
                <c:pt idx="27" formatCode="General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FC7-49B8-A160-37C2916922B1}"/>
            </c:ext>
          </c:extLst>
        </c:ser>
        <c:ser>
          <c:idx val="4"/>
          <c:order val="4"/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Sheet1!$K$5:$K$32</c:f>
              <c:numCache>
                <c:formatCode>0.00</c:formatCode>
                <c:ptCount val="28"/>
                <c:pt idx="0">
                  <c:v>0.25</c:v>
                </c:pt>
                <c:pt idx="1">
                  <c:v>0.74702380952380998</c:v>
                </c:pt>
                <c:pt idx="2">
                  <c:v>1.24404761904762</c:v>
                </c:pt>
                <c:pt idx="3">
                  <c:v>1.7410714285714299</c:v>
                </c:pt>
                <c:pt idx="4">
                  <c:v>2.2380952380952399</c:v>
                </c:pt>
                <c:pt idx="5">
                  <c:v>2.7351190476190501</c:v>
                </c:pt>
                <c:pt idx="6">
                  <c:v>3.2321428571428599</c:v>
                </c:pt>
                <c:pt idx="7" formatCode="General">
                  <c:v>4</c:v>
                </c:pt>
                <c:pt idx="8" formatCode="General">
                  <c:v>5.6</c:v>
                </c:pt>
                <c:pt idx="9" formatCode="General">
                  <c:v>7.2</c:v>
                </c:pt>
                <c:pt idx="10" formatCode="General">
                  <c:v>8.8000000000000007</c:v>
                </c:pt>
                <c:pt idx="11" formatCode="General">
                  <c:v>10.4</c:v>
                </c:pt>
                <c:pt idx="12" formatCode="General">
                  <c:v>12</c:v>
                </c:pt>
                <c:pt idx="13" formatCode="General">
                  <c:v>13.600000000000001</c:v>
                </c:pt>
                <c:pt idx="14" formatCode="General">
                  <c:v>15.200000000000001</c:v>
                </c:pt>
                <c:pt idx="15" formatCode="General">
                  <c:v>16.8</c:v>
                </c:pt>
                <c:pt idx="16" formatCode="General">
                  <c:v>18.399999999999999</c:v>
                </c:pt>
                <c:pt idx="17" formatCode="General">
                  <c:v>20</c:v>
                </c:pt>
                <c:pt idx="18" formatCode="General">
                  <c:v>21</c:v>
                </c:pt>
                <c:pt idx="19" formatCode="General">
                  <c:v>24.5</c:v>
                </c:pt>
                <c:pt idx="20" formatCode="General">
                  <c:v>28</c:v>
                </c:pt>
                <c:pt idx="21" formatCode="General">
                  <c:v>31.5</c:v>
                </c:pt>
                <c:pt idx="22" formatCode="General">
                  <c:v>35</c:v>
                </c:pt>
                <c:pt idx="23" formatCode="General">
                  <c:v>38</c:v>
                </c:pt>
                <c:pt idx="24" formatCode="General">
                  <c:v>41</c:v>
                </c:pt>
                <c:pt idx="25" formatCode="General">
                  <c:v>44</c:v>
                </c:pt>
                <c:pt idx="26" formatCode="General">
                  <c:v>47</c:v>
                </c:pt>
                <c:pt idx="27" formatCode="General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FC7-49B8-A160-37C291692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60576"/>
        <c:axId val="290760904"/>
      </c:lineChart>
      <c:catAx>
        <c:axId val="29076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0904"/>
        <c:crosses val="autoZero"/>
        <c:auto val="1"/>
        <c:lblAlgn val="ctr"/>
        <c:lblOffset val="100"/>
        <c:noMultiLvlLbl val="0"/>
      </c:catAx>
      <c:valAx>
        <c:axId val="29076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60576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Annual HH Energy Cost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CB-4E1D-8234-F97C1B849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CB-4E1D-8234-F97C1B849C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CB-4E1D-8234-F97C1B849CB7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8BCB-4E1D-8234-F97C1B849CB7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8BCB-4E1D-8234-F97C1B849C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C229401-4466-4894-B537-688EE38F5364}" type="CATEGORYNAME"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21D589DC-27E3-41DA-862E-081F1BB8B569}" type="PERCENTAGE">
                      <a:rPr lang="en-US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[PERCENTAGE]</a:t>
                    </a:fld>
                    <a:endParaRPr lang="en-US" sz="1400" b="1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BCB-4E1D-8234-F97C1B849CB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Sheet1!$B$3:$B$5</c:f>
              <c:numCache>
                <c:formatCode>"$"#,##0</c:formatCode>
                <c:ptCount val="3"/>
                <c:pt idx="0">
                  <c:v>3200</c:v>
                </c:pt>
                <c:pt idx="1">
                  <c:v>1500</c:v>
                </c:pt>
                <c:pt idx="2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CB-4E1D-8234-F97C1B849CB7}"/>
            </c:ext>
          </c:extLst>
        </c:ser>
        <c:ser>
          <c:idx val="1"/>
          <c:order val="1"/>
          <c:tx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BCB-4E1D-8234-F97C1B849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BCB-4E1D-8234-F97C1B849C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BCB-4E1D-8234-F97C1B849CB7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Sheet1!$A$3:$A$5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BCB-4E1D-8234-F97C1B849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94363270839881"/>
          <c:y val="0.87750141397880022"/>
          <c:w val="0.6834477705688009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400" b="1" i="0" u="none" strike="noStrike" kern="1200" baseline="0">
          <a:solidFill>
            <a:prstClr val="black">
              <a:lumMod val="65000"/>
              <a:lumOff val="35000"/>
            </a:prst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Annual HH CO2 emissions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44-4156-9ECB-F5D1FC73B3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44-4156-9ECB-F5D1FC73B3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44-4156-9ECB-F5D1FC73B370}"/>
              </c:ext>
            </c:extLst>
          </c:dPt>
          <c:dLbls>
            <c:dLbl>
              <c:idx val="0"/>
              <c:layout>
                <c:manualLayout>
                  <c:x val="1.8311242344706911E-2"/>
                  <c:y val="-4.702099737532808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5A44-4156-9ECB-F5D1FC73B370}"/>
                </c:ext>
              </c:extLst>
            </c:dLbl>
            <c:dLbl>
              <c:idx val="1"/>
              <c:layout>
                <c:manualLayout>
                  <c:x val="-3.5377263321125667E-2"/>
                  <c:y val="-7.793271834783682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44-4156-9ECB-F5D1FC73B370}"/>
                </c:ext>
              </c:extLst>
            </c:dLbl>
            <c:dLbl>
              <c:idx val="2"/>
              <c:layout>
                <c:manualLayout>
                  <c:x val="-1.4766841644794401E-2"/>
                  <c:y val="1.34700349956255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44-4156-9ECB-F5D1FC73B37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Sheet1!$C$3:$C$5</c:f>
              <c:numCache>
                <c:formatCode>#,##0</c:formatCode>
                <c:ptCount val="3"/>
                <c:pt idx="0">
                  <c:v>19600</c:v>
                </c:pt>
                <c:pt idx="1">
                  <c:v>6750</c:v>
                </c:pt>
                <c:pt idx="2">
                  <c:v>11700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44-4156-9ECB-F5D1FC73B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en-US" sz="14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400" b="1" i="0" u="none" strike="noStrike" kern="1200" baseline="0">
          <a:solidFill>
            <a:prstClr val="black">
              <a:lumMod val="65000"/>
              <a:lumOff val="35000"/>
            </a:prst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527</c:v>
                </c:pt>
                <c:pt idx="1">
                  <c:v>596</c:v>
                </c:pt>
                <c:pt idx="2">
                  <c:v>793</c:v>
                </c:pt>
                <c:pt idx="3">
                  <c:v>844</c:v>
                </c:pt>
                <c:pt idx="4">
                  <c:v>974</c:v>
                </c:pt>
                <c:pt idx="5">
                  <c:v>946</c:v>
                </c:pt>
                <c:pt idx="6">
                  <c:v>945</c:v>
                </c:pt>
                <c:pt idx="7">
                  <c:v>894</c:v>
                </c:pt>
                <c:pt idx="8">
                  <c:v>799</c:v>
                </c:pt>
                <c:pt idx="9">
                  <c:v>694</c:v>
                </c:pt>
                <c:pt idx="10">
                  <c:v>471</c:v>
                </c:pt>
                <c:pt idx="11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C4-4B62-844B-1E3312EFB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76256"/>
        <c:axId val="143768896"/>
      </c:barChart>
      <c:catAx>
        <c:axId val="13417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68896"/>
        <c:crosses val="autoZero"/>
        <c:auto val="1"/>
        <c:lblAlgn val="ctr"/>
        <c:lblOffset val="100"/>
        <c:noMultiLvlLbl val="0"/>
      </c:catAx>
      <c:valAx>
        <c:axId val="14376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17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4173568"/>
        <c:axId val="137596288"/>
      </c:barChart>
      <c:catAx>
        <c:axId val="144173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State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37596288"/>
        <c:crosses val="autoZero"/>
        <c:auto val="1"/>
        <c:lblAlgn val="ctr"/>
        <c:lblOffset val="100"/>
        <c:tickLblSkip val="1"/>
        <c:noMultiLvlLbl val="0"/>
      </c:catAx>
      <c:valAx>
        <c:axId val="137596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4173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Annual HH Energy Cost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CB-4E1D-8234-F97C1B849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CB-4E1D-8234-F97C1B849C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CB-4E1D-8234-F97C1B849CB7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8BCB-4E1D-8234-F97C1B849CB7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8BCB-4E1D-8234-F97C1B849C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C229401-4466-4894-B537-688EE38F5364}" type="CATEGORYNAME">
                      <a:rPr lang="en-US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21D589DC-27E3-41DA-862E-081F1BB8B569}" type="PERCENTAGE">
                      <a:rPr lang="en-US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[PERCENTAGE]</a:t>
                    </a:fld>
                    <a:endParaRPr lang="en-US" sz="1400" b="1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BCB-4E1D-8234-F97C1B849CB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Sheet1!$B$3:$B$5</c:f>
              <c:numCache>
                <c:formatCode>"$"#,##0</c:formatCode>
                <c:ptCount val="3"/>
                <c:pt idx="0">
                  <c:v>3200</c:v>
                </c:pt>
                <c:pt idx="1">
                  <c:v>1500</c:v>
                </c:pt>
                <c:pt idx="2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CB-4E1D-8234-F97C1B849CB7}"/>
            </c:ext>
          </c:extLst>
        </c:ser>
        <c:ser>
          <c:idx val="1"/>
          <c:order val="1"/>
          <c:tx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BCB-4E1D-8234-F97C1B849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BCB-4E1D-8234-F97C1B849C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BCB-4E1D-8234-F97C1B849CB7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Sheet1!$A$3:$A$5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BCB-4E1D-8234-F97C1B849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094363270839881"/>
          <c:y val="0.87750141397880022"/>
          <c:w val="0.6834477705688009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400" b="1" i="0" u="none" strike="noStrike" kern="1200" baseline="0">
          <a:solidFill>
            <a:prstClr val="black">
              <a:lumMod val="65000"/>
              <a:lumOff val="35000"/>
            </a:prst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Annual HH CO2 emissions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44-4156-9ECB-F5D1FC73B3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44-4156-9ECB-F5D1FC73B3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44-4156-9ECB-F5D1FC73B370}"/>
              </c:ext>
            </c:extLst>
          </c:dPt>
          <c:dLbls>
            <c:dLbl>
              <c:idx val="0"/>
              <c:layout>
                <c:manualLayout>
                  <c:x val="1.8311242344706911E-2"/>
                  <c:y val="-4.702099737532808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5A44-4156-9ECB-F5D1FC73B370}"/>
                </c:ext>
              </c:extLst>
            </c:dLbl>
            <c:dLbl>
              <c:idx val="1"/>
              <c:layout>
                <c:manualLayout>
                  <c:x val="-3.5377263321125667E-2"/>
                  <c:y val="-7.793271834783682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44-4156-9ECB-F5D1FC73B370}"/>
                </c:ext>
              </c:extLst>
            </c:dLbl>
            <c:dLbl>
              <c:idx val="2"/>
              <c:layout>
                <c:manualLayout>
                  <c:x val="-1.4766841644794401E-2"/>
                  <c:y val="1.34700349956255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44-4156-9ECB-F5D1FC73B37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lang="en-US" sz="1400" b="1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Sheet1!$A$3:$A$5</c:f>
              <c:strCache>
                <c:ptCount val="3"/>
                <c:pt idx="0">
                  <c:v>Gasoline</c:v>
                </c:pt>
                <c:pt idx="1">
                  <c:v>Electric</c:v>
                </c:pt>
                <c:pt idx="2">
                  <c:v>Natural Gas</c:v>
                </c:pt>
              </c:strCache>
            </c:strRef>
          </c:cat>
          <c:val>
            <c:numRef>
              <c:f>Sheet1!$C$3:$C$5</c:f>
              <c:numCache>
                <c:formatCode>#,##0</c:formatCode>
                <c:ptCount val="3"/>
                <c:pt idx="0">
                  <c:v>19600</c:v>
                </c:pt>
                <c:pt idx="1">
                  <c:v>6750</c:v>
                </c:pt>
                <c:pt idx="2">
                  <c:v>11700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44-4156-9ECB-F5D1FC73B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en-US" sz="14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400" b="1" i="0" u="none" strike="noStrike" kern="1200" baseline="0">
          <a:solidFill>
            <a:prstClr val="black">
              <a:lumMod val="65000"/>
              <a:lumOff val="35000"/>
            </a:prst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0.11576</cdr:x>
      <cdr:y>0.50707</cdr:y>
    </cdr:from>
    <cdr:to>
      <cdr:x>0.60507</cdr:x>
      <cdr:y>0.54999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5617" y="3106570"/>
          <a:ext cx="4377309" cy="262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0.30527</cdr:x>
      <cdr:y>0.13223</cdr:y>
    </cdr:from>
    <cdr:to>
      <cdr:x>0.72539</cdr:x>
      <cdr:y>0.17903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33167" y="671288"/>
          <a:ext cx="3210918" cy="2375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0.48598</cdr:x>
      <cdr:y>0.21268</cdr:y>
    </cdr:from>
    <cdr:to>
      <cdr:x>0.94585</cdr:x>
      <cdr:y>0.25948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4347509" y="1302963"/>
          <a:ext cx="4113942" cy="286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b="1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0.08688</cdr:x>
      <cdr:y>0.92164</cdr:y>
    </cdr:from>
    <cdr:to>
      <cdr:x>0.91993</cdr:x>
      <cdr:y>0.97637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77240" y="5646420"/>
          <a:ext cx="7452360" cy="335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Source for actual data NJDEP GHG emissions Inventory Report https://www.nj.gov/dep/aqes/NJ_GHGinventory2015Update.pdf</a:t>
          </a:r>
        </a:p>
      </cdr:txBody>
    </cdr:sp>
  </cdr:relSizeAnchor>
  <cdr:relSizeAnchor xmlns:cdr="http://schemas.openxmlformats.org/drawingml/2006/chartDrawing">
    <cdr:from>
      <cdr:x>0.31944</cdr:x>
      <cdr:y>0.38698</cdr:y>
    </cdr:from>
    <cdr:to>
      <cdr:x>0.71875</cdr:x>
      <cdr:y>0.86302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C433C708-3041-45DC-80D6-B8A5F32DBA28}"/>
            </a:ext>
          </a:extLst>
        </cdr:cNvPr>
        <cdr:cNvCxnSpPr/>
      </cdr:nvCxnSpPr>
      <cdr:spPr>
        <a:xfrm xmlns:a="http://schemas.openxmlformats.org/drawingml/2006/main" flipH="1" flipV="1">
          <a:off x="2628900" y="2276475"/>
          <a:ext cx="3286125" cy="280035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92D05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0.4234</cdr:x>
      <cdr:y>0.24258</cdr:y>
    </cdr:from>
    <cdr:to>
      <cdr:x>0.53451</cdr:x>
      <cdr:y>0.28497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52D5A5-C004-4031-90EE-9D14162196F7}"/>
            </a:ext>
          </a:extLst>
        </cdr:cNvPr>
        <cdr:cNvSpPr txBox="1"/>
      </cdr:nvSpPr>
      <cdr:spPr>
        <a:xfrm xmlns:a="http://schemas.openxmlformats.org/drawingml/2006/main">
          <a:off x="3484418" y="1427018"/>
          <a:ext cx="914400" cy="249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0.31944</cdr:x>
      <cdr:y>0.1193</cdr:y>
    </cdr:from>
    <cdr:to>
      <cdr:x>0.54167</cdr:x>
      <cdr:y>0.16876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822ECA61-D2EA-49AC-AE72-0A04509DE1E2}"/>
            </a:ext>
          </a:extLst>
        </cdr:cNvPr>
        <cdr:cNvSpPr/>
      </cdr:nvSpPr>
      <cdr:spPr>
        <a:xfrm xmlns:a="http://schemas.openxmlformats.org/drawingml/2006/main">
          <a:off x="2628900" y="701819"/>
          <a:ext cx="1828800" cy="29094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0.33249</cdr:x>
      <cdr:y>0.12637</cdr:y>
    </cdr:from>
    <cdr:to>
      <cdr:x>0.5362</cdr:x>
      <cdr:y>0.17112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CC496B0-05A2-4D73-A377-4B97EC3EE5F3}"/>
            </a:ext>
          </a:extLst>
        </cdr:cNvPr>
        <cdr:cNvSpPr txBox="1"/>
      </cdr:nvSpPr>
      <cdr:spPr>
        <a:xfrm xmlns:a="http://schemas.openxmlformats.org/drawingml/2006/main">
          <a:off x="2736273" y="743382"/>
          <a:ext cx="1676400" cy="263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GWRA 2020 requirement </a:t>
          </a:r>
        </a:p>
      </cdr:txBody>
    </cdr:sp>
  </cdr:relSizeAnchor>
  <cdr:relSizeAnchor xmlns:cdr="http://schemas.openxmlformats.org/drawingml/2006/chartDrawing">
    <cdr:from>
      <cdr:x>0.31944</cdr:x>
      <cdr:y>0.17428</cdr:y>
    </cdr:from>
    <cdr:to>
      <cdr:x>0.35101</cdr:x>
      <cdr:y>0.23552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773F625-BDE0-4A40-B2D1-18635CF14815}"/>
            </a:ext>
          </a:extLst>
        </cdr:cNvPr>
        <cdr:cNvCxnSpPr/>
      </cdr:nvCxnSpPr>
      <cdr:spPr>
        <a:xfrm xmlns:a="http://schemas.openxmlformats.org/drawingml/2006/main" flipH="1">
          <a:off x="2628900" y="1025236"/>
          <a:ext cx="259773" cy="36021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0.42724</cdr:x>
      <cdr:y>0.25</cdr:y>
    </cdr:from>
    <cdr:to>
      <cdr:x>0.56481</cdr:x>
      <cdr:y>0.30382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42D0C0B3-D0F5-4B50-964F-22524A93B0C7}"/>
            </a:ext>
          </a:extLst>
        </cdr:cNvPr>
        <cdr:cNvSpPr/>
      </cdr:nvSpPr>
      <cdr:spPr>
        <a:xfrm xmlns:a="http://schemas.openxmlformats.org/drawingml/2006/main">
          <a:off x="3516024" y="1470661"/>
          <a:ext cx="1132176" cy="31657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0.43266</cdr:x>
      <cdr:y>0.25</cdr:y>
    </cdr:from>
    <cdr:to>
      <cdr:x>0.56734</cdr:x>
      <cdr:y>0.30181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11E0FC73-CEE1-4DA0-89BD-E953DB823DEA}"/>
            </a:ext>
          </a:extLst>
        </cdr:cNvPr>
        <cdr:cNvSpPr txBox="1"/>
      </cdr:nvSpPr>
      <cdr:spPr>
        <a:xfrm xmlns:a="http://schemas.openxmlformats.org/drawingml/2006/main">
          <a:off x="3560618" y="1470660"/>
          <a:ext cx="1108363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NJ Paris Target</a:t>
          </a:r>
        </a:p>
      </cdr:txBody>
    </cdr:sp>
  </cdr:relSizeAnchor>
  <cdr:relSizeAnchor xmlns:cdr="http://schemas.openxmlformats.org/drawingml/2006/chartDrawing">
    <cdr:from>
      <cdr:x>0.38468</cdr:x>
      <cdr:y>0.30146</cdr:y>
    </cdr:from>
    <cdr:to>
      <cdr:x>0.43013</cdr:x>
      <cdr:y>0.33443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1E00F2F2-522A-42B8-95B7-8F5B5EFFE96F}"/>
            </a:ext>
          </a:extLst>
        </cdr:cNvPr>
        <cdr:cNvCxnSpPr/>
      </cdr:nvCxnSpPr>
      <cdr:spPr>
        <a:xfrm xmlns:a="http://schemas.openxmlformats.org/drawingml/2006/main" flipH="1">
          <a:off x="3165764" y="1773382"/>
          <a:ext cx="374072" cy="1939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0.60859</cdr:x>
      <cdr:y>0.40744</cdr:y>
    </cdr:from>
    <cdr:to>
      <cdr:x>0.82239</cdr:x>
      <cdr:y>0.46161</cdr:y>
    </cdr:to>
    <cdr:sp macro="" textlink="">
      <cdr:nvSpPr>
        <cdr:cNvPr id="18" name="Rectangle 17">
          <a:extLst xmlns:a="http://schemas.openxmlformats.org/drawingml/2006/main">
            <a:ext uri="{FF2B5EF4-FFF2-40B4-BE49-F238E27FC236}">
              <a16:creationId xmlns:a16="http://schemas.microsoft.com/office/drawing/2014/main" id="{2BFD11DA-35C4-447D-AEF5-57614433AAB4}"/>
            </a:ext>
          </a:extLst>
        </cdr:cNvPr>
        <cdr:cNvSpPr/>
      </cdr:nvSpPr>
      <cdr:spPr>
        <a:xfrm xmlns:a="http://schemas.openxmlformats.org/drawingml/2006/main">
          <a:off x="5008418" y="2396836"/>
          <a:ext cx="1759527" cy="31865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0.61195</cdr:x>
      <cdr:y>0.40862</cdr:y>
    </cdr:from>
    <cdr:to>
      <cdr:x>0.81734</cdr:x>
      <cdr:y>0.46161</cdr:y>
    </cdr:to>
    <cdr:sp macro="" textlink="">
      <cdr:nvSpPr>
        <cdr:cNvPr id="17" name="TextBox 16">
          <a:extLst xmlns:a="http://schemas.openxmlformats.org/drawingml/2006/main">
            <a:ext uri="{FF2B5EF4-FFF2-40B4-BE49-F238E27FC236}">
              <a16:creationId xmlns:a16="http://schemas.microsoft.com/office/drawing/2014/main" id="{8EFCBB2B-D4BA-4A61-9812-5775B734143A}"/>
            </a:ext>
          </a:extLst>
        </cdr:cNvPr>
        <cdr:cNvSpPr txBox="1"/>
      </cdr:nvSpPr>
      <cdr:spPr>
        <a:xfrm xmlns:a="http://schemas.openxmlformats.org/drawingml/2006/main">
          <a:off x="5036126" y="2403764"/>
          <a:ext cx="1690255" cy="311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GWRA 2050 requirement </a:t>
          </a:r>
        </a:p>
      </cdr:txBody>
    </cdr:sp>
  </cdr:relSizeAnchor>
  <cdr:relSizeAnchor xmlns:cdr="http://schemas.openxmlformats.org/drawingml/2006/chartDrawing">
    <cdr:from>
      <cdr:x>0.50926</cdr:x>
      <cdr:y>0.45455</cdr:y>
    </cdr:from>
    <cdr:to>
      <cdr:x>0.6069</cdr:x>
      <cdr:y>0.47927</cdr:y>
    </cdr:to>
    <cdr:cxnSp macro="">
      <cdr:nvCxnSpPr>
        <cdr:cNvPr id="20" name="Straight Arrow Connector 19">
          <a:extLst xmlns:a="http://schemas.openxmlformats.org/drawingml/2006/main">
            <a:ext uri="{FF2B5EF4-FFF2-40B4-BE49-F238E27FC236}">
              <a16:creationId xmlns:a16="http://schemas.microsoft.com/office/drawing/2014/main" id="{350AF55C-8EAF-49BF-8647-A0317B4C86E2}"/>
            </a:ext>
          </a:extLst>
        </cdr:cNvPr>
        <cdr:cNvCxnSpPr/>
      </cdr:nvCxnSpPr>
      <cdr:spPr>
        <a:xfrm xmlns:a="http://schemas.openxmlformats.org/drawingml/2006/main" flipH="1">
          <a:off x="4191000" y="2673927"/>
          <a:ext cx="803564" cy="14547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0.25842</cdr:x>
      <cdr:y>0.625</cdr:y>
    </cdr:from>
    <cdr:to>
      <cdr:x>0.45034</cdr:x>
      <cdr:y>0.71361</cdr:y>
    </cdr:to>
    <cdr:sp macro="" textlink="">
      <cdr:nvSpPr>
        <cdr:cNvPr id="23" name="Rectangle 22">
          <a:extLst xmlns:a="http://schemas.openxmlformats.org/drawingml/2006/main">
            <a:ext uri="{FF2B5EF4-FFF2-40B4-BE49-F238E27FC236}">
              <a16:creationId xmlns:a16="http://schemas.microsoft.com/office/drawing/2014/main" id="{C4AA6972-FF4B-4A60-8035-75353FCE134E}"/>
            </a:ext>
          </a:extLst>
        </cdr:cNvPr>
        <cdr:cNvSpPr/>
      </cdr:nvSpPr>
      <cdr:spPr>
        <a:xfrm xmlns:a="http://schemas.openxmlformats.org/drawingml/2006/main">
          <a:off x="2126673" y="3676650"/>
          <a:ext cx="1579418" cy="5212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0.25505</cdr:x>
      <cdr:y>0.625</cdr:y>
    </cdr:from>
    <cdr:to>
      <cdr:x>0.44529</cdr:x>
      <cdr:y>0.70272</cdr:y>
    </cdr:to>
    <cdr:sp macro="" textlink="">
      <cdr:nvSpPr>
        <cdr:cNvPr id="22" name="TextBox 21">
          <a:extLst xmlns:a="http://schemas.openxmlformats.org/drawingml/2006/main">
            <a:ext uri="{FF2B5EF4-FFF2-40B4-BE49-F238E27FC236}">
              <a16:creationId xmlns:a16="http://schemas.microsoft.com/office/drawing/2014/main" id="{6E078571-80F1-4C43-8A2C-4EC9CA0B8DED}"/>
            </a:ext>
          </a:extLst>
        </cdr:cNvPr>
        <cdr:cNvSpPr txBox="1"/>
      </cdr:nvSpPr>
      <cdr:spPr>
        <a:xfrm xmlns:a="http://schemas.openxmlformats.org/drawingml/2006/main">
          <a:off x="2098964" y="3676650"/>
          <a:ext cx="1565564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Current trend of NJ GHG</a:t>
          </a:r>
        </a:p>
        <a:p xmlns:a="http://schemas.openxmlformats.org/drawingml/2006/main">
          <a:r>
            <a:rPr lang="en-US" sz="1100" dirty="0"/>
            <a:t> emissions reductions </a:t>
          </a:r>
        </a:p>
      </cdr:txBody>
    </cdr:sp>
  </cdr:relSizeAnchor>
  <cdr:relSizeAnchor xmlns:cdr="http://schemas.openxmlformats.org/drawingml/2006/chartDrawing">
    <cdr:from>
      <cdr:x>0.45034</cdr:x>
      <cdr:y>0.60999</cdr:y>
    </cdr:from>
    <cdr:to>
      <cdr:x>0.59343</cdr:x>
      <cdr:y>0.66931</cdr:y>
    </cdr:to>
    <cdr:cxnSp macro="">
      <cdr:nvCxnSpPr>
        <cdr:cNvPr id="25" name="Straight Arrow Connector 24">
          <a:extLst xmlns:a="http://schemas.openxmlformats.org/drawingml/2006/main">
            <a:ext uri="{FF2B5EF4-FFF2-40B4-BE49-F238E27FC236}">
              <a16:creationId xmlns:a16="http://schemas.microsoft.com/office/drawing/2014/main" id="{4DA85F3B-A566-4D25-A19F-D6B6A0A49A3E}"/>
            </a:ext>
          </a:extLst>
        </cdr:cNvPr>
        <cdr:cNvCxnSpPr>
          <a:stCxn xmlns:a="http://schemas.openxmlformats.org/drawingml/2006/main" id="23" idx="3"/>
        </cdr:cNvCxnSpPr>
      </cdr:nvCxnSpPr>
      <cdr:spPr>
        <a:xfrm xmlns:a="http://schemas.openxmlformats.org/drawingml/2006/main" flipV="1">
          <a:off x="3706091" y="3588327"/>
          <a:ext cx="1177636" cy="34896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0.25505</cdr:x>
      <cdr:y>0.7772</cdr:y>
    </cdr:from>
    <cdr:to>
      <cdr:x>0.50926</cdr:x>
      <cdr:y>0.84315</cdr:y>
    </cdr:to>
    <cdr:sp macro="" textlink="">
      <cdr:nvSpPr>
        <cdr:cNvPr id="27" name="Rectangle 26">
          <a:extLst xmlns:a="http://schemas.openxmlformats.org/drawingml/2006/main">
            <a:ext uri="{FF2B5EF4-FFF2-40B4-BE49-F238E27FC236}">
              <a16:creationId xmlns:a16="http://schemas.microsoft.com/office/drawing/2014/main" id="{B69524DF-2D1D-4F31-91FA-AC1EB96E9663}"/>
            </a:ext>
          </a:extLst>
        </cdr:cNvPr>
        <cdr:cNvSpPr/>
      </cdr:nvSpPr>
      <cdr:spPr>
        <a:xfrm xmlns:a="http://schemas.openxmlformats.org/drawingml/2006/main">
          <a:off x="2098964" y="4571999"/>
          <a:ext cx="2092036" cy="38792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0.25253</cdr:x>
      <cdr:y>0.77607</cdr:y>
    </cdr:from>
    <cdr:to>
      <cdr:x>0.5</cdr:x>
      <cdr:y>0.86302</cdr:y>
    </cdr:to>
    <cdr:sp macro="" textlink="">
      <cdr:nvSpPr>
        <cdr:cNvPr id="26" name="TextBox 25">
          <a:extLst xmlns:a="http://schemas.openxmlformats.org/drawingml/2006/main">
            <a:ext uri="{FF2B5EF4-FFF2-40B4-BE49-F238E27FC236}">
              <a16:creationId xmlns:a16="http://schemas.microsoft.com/office/drawing/2014/main" id="{5EAD9166-37CE-4BEB-A3FA-A2DEB1BF43B2}"/>
            </a:ext>
          </a:extLst>
        </cdr:cNvPr>
        <cdr:cNvSpPr txBox="1"/>
      </cdr:nvSpPr>
      <cdr:spPr>
        <a:xfrm xmlns:a="http://schemas.openxmlformats.org/drawingml/2006/main">
          <a:off x="2078182" y="4565333"/>
          <a:ext cx="2036618" cy="5114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Advances in clean energy policies</a:t>
          </a:r>
        </a:p>
        <a:p xmlns:a="http://schemas.openxmlformats.org/drawingml/2006/main">
          <a:r>
            <a:rPr lang="en-US" dirty="0"/>
            <a:t>Over time </a:t>
          </a:r>
          <a:r>
            <a:rPr lang="en-US" sz="1100" dirty="0"/>
            <a:t> 2025 and 2030</a:t>
          </a:r>
        </a:p>
      </cdr:txBody>
    </cdr:sp>
  </cdr:relSizeAnchor>
  <cdr:relSizeAnchor xmlns:cdr="http://schemas.openxmlformats.org/drawingml/2006/chartDrawing">
    <cdr:from>
      <cdr:x>0.50926</cdr:x>
      <cdr:y>0.68064</cdr:y>
    </cdr:from>
    <cdr:to>
      <cdr:x>0.61195</cdr:x>
      <cdr:y>0.77485</cdr:y>
    </cdr:to>
    <cdr:cxnSp macro="">
      <cdr:nvCxnSpPr>
        <cdr:cNvPr id="29" name="Straight Arrow Connector 28">
          <a:extLst xmlns:a="http://schemas.openxmlformats.org/drawingml/2006/main">
            <a:ext uri="{FF2B5EF4-FFF2-40B4-BE49-F238E27FC236}">
              <a16:creationId xmlns:a16="http://schemas.microsoft.com/office/drawing/2014/main" id="{79F8FC10-9DC1-4E9D-9B82-B03E08B3E5FF}"/>
            </a:ext>
          </a:extLst>
        </cdr:cNvPr>
        <cdr:cNvCxnSpPr/>
      </cdr:nvCxnSpPr>
      <cdr:spPr>
        <a:xfrm xmlns:a="http://schemas.openxmlformats.org/drawingml/2006/main" flipV="1">
          <a:off x="4191000" y="4003964"/>
          <a:ext cx="845127" cy="55418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0.50926</cdr:x>
      <cdr:y>0.76543</cdr:y>
    </cdr:from>
    <cdr:to>
      <cdr:x>0.63384</cdr:x>
      <cdr:y>0.83844</cdr:y>
    </cdr:to>
    <cdr:cxnSp macro="">
      <cdr:nvCxnSpPr>
        <cdr:cNvPr id="31" name="Straight Arrow Connector 30">
          <a:extLst xmlns:a="http://schemas.openxmlformats.org/drawingml/2006/main">
            <a:ext uri="{FF2B5EF4-FFF2-40B4-BE49-F238E27FC236}">
              <a16:creationId xmlns:a16="http://schemas.microsoft.com/office/drawing/2014/main" id="{5D787859-B975-4BAE-BBE0-88312F19884E}"/>
            </a:ext>
          </a:extLst>
        </cdr:cNvPr>
        <cdr:cNvCxnSpPr/>
      </cdr:nvCxnSpPr>
      <cdr:spPr>
        <a:xfrm xmlns:a="http://schemas.openxmlformats.org/drawingml/2006/main" flipV="1">
          <a:off x="4191000" y="4502727"/>
          <a:ext cx="1025236" cy="42949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0.65217</cdr:x>
      <cdr:y>0.19444</cdr:y>
    </cdr:from>
    <cdr:to>
      <cdr:x>0.85714</cdr:x>
      <cdr:y>0.24573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F82B02CE-63FE-408C-ACDF-5C71F8604AF9}"/>
            </a:ext>
          </a:extLst>
        </cdr:cNvPr>
        <cdr:cNvSpPr/>
      </cdr:nvSpPr>
      <cdr:spPr>
        <a:xfrm xmlns:a="http://schemas.openxmlformats.org/drawingml/2006/main">
          <a:off x="5634507" y="1220810"/>
          <a:ext cx="1770845" cy="32197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0.65683</cdr:x>
      <cdr:y>0.20513</cdr:y>
    </cdr:from>
    <cdr:to>
      <cdr:x>0.86025</cdr:x>
      <cdr:y>0.25214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18E6D72-14A0-4DFB-B65C-C6BA3DD83C0F}"/>
            </a:ext>
          </a:extLst>
        </cdr:cNvPr>
        <cdr:cNvSpPr txBox="1"/>
      </cdr:nvSpPr>
      <cdr:spPr>
        <a:xfrm xmlns:a="http://schemas.openxmlformats.org/drawingml/2006/main">
          <a:off x="5674753" y="1287887"/>
          <a:ext cx="1757429" cy="295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2018 Clean Energy Act 50%</a:t>
          </a:r>
        </a:p>
      </cdr:txBody>
    </cdr:sp>
  </cdr:relSizeAnchor>
  <cdr:relSizeAnchor xmlns:cdr="http://schemas.openxmlformats.org/drawingml/2006/chartDrawing">
    <cdr:from>
      <cdr:x>0.85714</cdr:x>
      <cdr:y>0.21795</cdr:y>
    </cdr:from>
    <cdr:to>
      <cdr:x>0.94876</cdr:x>
      <cdr:y>0.22009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429ECF5A-6A4C-495A-9AED-F349BB1D4C65}"/>
            </a:ext>
          </a:extLst>
        </cdr:cNvPr>
        <cdr:cNvCxnSpPr>
          <a:stCxn xmlns:a="http://schemas.openxmlformats.org/drawingml/2006/main" id="3" idx="3"/>
        </cdr:cNvCxnSpPr>
      </cdr:nvCxnSpPr>
      <cdr:spPr>
        <a:xfrm xmlns:a="http://schemas.openxmlformats.org/drawingml/2006/main" flipV="1">
          <a:off x="7405352" y="1368380"/>
          <a:ext cx="791514" cy="134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0.59627</cdr:x>
      <cdr:y>0.34615</cdr:y>
    </cdr:from>
    <cdr:to>
      <cdr:x>0.8028</cdr:x>
      <cdr:y>0.40385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804688D4-7E89-4119-873D-3159A2797C2D}"/>
            </a:ext>
          </a:extLst>
        </cdr:cNvPr>
        <cdr:cNvSpPr/>
      </cdr:nvSpPr>
      <cdr:spPr>
        <a:xfrm xmlns:a="http://schemas.openxmlformats.org/drawingml/2006/main">
          <a:off x="5151549" y="2173310"/>
          <a:ext cx="1784261" cy="36221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0.59627</cdr:x>
      <cdr:y>0.3547</cdr:y>
    </cdr:from>
    <cdr:to>
      <cdr:x>0.79969</cdr:x>
      <cdr:y>0.3953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4F3E158-B226-49CF-A2CB-A9E55D524DBB}"/>
            </a:ext>
          </a:extLst>
        </cdr:cNvPr>
        <cdr:cNvSpPr txBox="1"/>
      </cdr:nvSpPr>
      <cdr:spPr>
        <a:xfrm xmlns:a="http://schemas.openxmlformats.org/drawingml/2006/main">
          <a:off x="5151549" y="2226972"/>
          <a:ext cx="1757430" cy="254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NJBPU 20% Regs 2006  36%  </a:t>
          </a:r>
        </a:p>
      </cdr:txBody>
    </cdr:sp>
  </cdr:relSizeAnchor>
  <cdr:relSizeAnchor xmlns:cdr="http://schemas.openxmlformats.org/drawingml/2006/chartDrawing">
    <cdr:from>
      <cdr:x>0.8028</cdr:x>
      <cdr:y>0.375</cdr:y>
    </cdr:from>
    <cdr:to>
      <cdr:x>0.95652</cdr:x>
      <cdr:y>0.42094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C27DC63B-45F9-4EA4-9CED-4F033E54015D}"/>
            </a:ext>
          </a:extLst>
        </cdr:cNvPr>
        <cdr:cNvCxnSpPr>
          <a:stCxn xmlns:a="http://schemas.openxmlformats.org/drawingml/2006/main" id="8" idx="3"/>
        </cdr:cNvCxnSpPr>
      </cdr:nvCxnSpPr>
      <cdr:spPr>
        <a:xfrm xmlns:a="http://schemas.openxmlformats.org/drawingml/2006/main">
          <a:off x="6935810" y="2354419"/>
          <a:ext cx="1328134" cy="28843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0.63665</cdr:x>
      <cdr:y>0.67308</cdr:y>
    </cdr:from>
    <cdr:to>
      <cdr:x>0.89752</cdr:x>
      <cdr:y>0.72863</cdr:y>
    </cdr:to>
    <cdr:sp macro="" textlink="">
      <cdr:nvSpPr>
        <cdr:cNvPr id="12" name="Rectangle 11">
          <a:extLst xmlns:a="http://schemas.openxmlformats.org/drawingml/2006/main">
            <a:ext uri="{FF2B5EF4-FFF2-40B4-BE49-F238E27FC236}">
              <a16:creationId xmlns:a16="http://schemas.microsoft.com/office/drawing/2014/main" id="{8523BCC2-9CAE-46D4-8007-220D2AAE7955}"/>
            </a:ext>
          </a:extLst>
        </cdr:cNvPr>
        <cdr:cNvSpPr/>
      </cdr:nvSpPr>
      <cdr:spPr>
        <a:xfrm xmlns:a="http://schemas.openxmlformats.org/drawingml/2006/main">
          <a:off x="5500352" y="4225880"/>
          <a:ext cx="2253803" cy="34880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0.64286</cdr:x>
      <cdr:y>0.68376</cdr:y>
    </cdr:from>
    <cdr:to>
      <cdr:x>0.89907</cdr:x>
      <cdr:y>0.72222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CEC4B011-433A-4FAB-AA60-8E33F615D2D5}"/>
            </a:ext>
          </a:extLst>
        </cdr:cNvPr>
        <cdr:cNvSpPr txBox="1"/>
      </cdr:nvSpPr>
      <cdr:spPr>
        <a:xfrm xmlns:a="http://schemas.openxmlformats.org/drawingml/2006/main">
          <a:off x="5554012" y="4292958"/>
          <a:ext cx="2213558" cy="241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NJBPU</a:t>
          </a:r>
          <a:r>
            <a:rPr lang="en-US" sz="1100" baseline="0"/>
            <a:t> Task Force 4%  Order 13.67%</a:t>
          </a:r>
          <a:endParaRPr lang="en-US" sz="1100"/>
        </a:p>
      </cdr:txBody>
    </cdr:sp>
  </cdr:relSizeAnchor>
  <cdr:relSizeAnchor xmlns:cdr="http://schemas.openxmlformats.org/drawingml/2006/chartDrawing">
    <cdr:from>
      <cdr:x>0.89752</cdr:x>
      <cdr:y>0.70085</cdr:y>
    </cdr:from>
    <cdr:to>
      <cdr:x>0.95807</cdr:x>
      <cdr:y>0.74359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3EC282E0-B3C2-4DE4-93DB-A2D76EF73176}"/>
            </a:ext>
          </a:extLst>
        </cdr:cNvPr>
        <cdr:cNvCxnSpPr>
          <a:stCxn xmlns:a="http://schemas.openxmlformats.org/drawingml/2006/main" id="12" idx="3"/>
        </cdr:cNvCxnSpPr>
      </cdr:nvCxnSpPr>
      <cdr:spPr>
        <a:xfrm xmlns:a="http://schemas.openxmlformats.org/drawingml/2006/main">
          <a:off x="7754155" y="4400282"/>
          <a:ext cx="523204" cy="26831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0.66615</cdr:x>
      <cdr:y>0.87821</cdr:y>
    </cdr:from>
    <cdr:to>
      <cdr:x>0.87267</cdr:x>
      <cdr:y>0.93376</cdr:y>
    </cdr:to>
    <cdr:sp macro="" textlink="">
      <cdr:nvSpPr>
        <cdr:cNvPr id="16" name="Rectangle 15">
          <a:extLst xmlns:a="http://schemas.openxmlformats.org/drawingml/2006/main">
            <a:ext uri="{FF2B5EF4-FFF2-40B4-BE49-F238E27FC236}">
              <a16:creationId xmlns:a16="http://schemas.microsoft.com/office/drawing/2014/main" id="{7CEF004C-E61A-4D5F-B71F-4FF00A6E9127}"/>
            </a:ext>
          </a:extLst>
        </cdr:cNvPr>
        <cdr:cNvSpPr/>
      </cdr:nvSpPr>
      <cdr:spPr>
        <a:xfrm xmlns:a="http://schemas.openxmlformats.org/drawingml/2006/main">
          <a:off x="5755246" y="5513768"/>
          <a:ext cx="1784261" cy="34880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0.6677</cdr:x>
      <cdr:y>0.88675</cdr:y>
    </cdr:from>
    <cdr:to>
      <cdr:x>0.86957</cdr:x>
      <cdr:y>0.94231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2EF6D87F-980F-4A23-B916-D85EC2267DEB}"/>
            </a:ext>
          </a:extLst>
        </cdr:cNvPr>
        <cdr:cNvSpPr txBox="1"/>
      </cdr:nvSpPr>
      <cdr:spPr>
        <a:xfrm xmlns:a="http://schemas.openxmlformats.org/drawingml/2006/main">
          <a:off x="5768661" y="5567429"/>
          <a:ext cx="1744015" cy="348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1999 EDECA 2% 2003 9.7%</a:t>
          </a:r>
        </a:p>
      </cdr:txBody>
    </cdr:sp>
  </cdr:relSizeAnchor>
  <cdr:relSizeAnchor xmlns:cdr="http://schemas.openxmlformats.org/drawingml/2006/chartDrawing">
    <cdr:from>
      <cdr:x>0.87267</cdr:x>
      <cdr:y>0.8312</cdr:y>
    </cdr:from>
    <cdr:to>
      <cdr:x>0.96273</cdr:x>
      <cdr:y>0.90598</cdr:y>
    </cdr:to>
    <cdr:cxnSp macro="">
      <cdr:nvCxnSpPr>
        <cdr:cNvPr id="18" name="Straight Arrow Connector 17">
          <a:extLst xmlns:a="http://schemas.openxmlformats.org/drawingml/2006/main">
            <a:ext uri="{FF2B5EF4-FFF2-40B4-BE49-F238E27FC236}">
              <a16:creationId xmlns:a16="http://schemas.microsoft.com/office/drawing/2014/main" id="{5CDA03A8-7AB4-42A1-BAE2-EC4954F3ED35}"/>
            </a:ext>
          </a:extLst>
        </cdr:cNvPr>
        <cdr:cNvCxnSpPr>
          <a:stCxn xmlns:a="http://schemas.openxmlformats.org/drawingml/2006/main" id="16" idx="3"/>
        </cdr:cNvCxnSpPr>
      </cdr:nvCxnSpPr>
      <cdr:spPr>
        <a:xfrm xmlns:a="http://schemas.openxmlformats.org/drawingml/2006/main" flipV="1">
          <a:off x="7539507" y="5218627"/>
          <a:ext cx="778099" cy="46954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D4524B7-A5CE-48AD-8E3A-F913F51CAC3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6200000">
          <a:off x="2690159" y="-2690160"/>
          <a:ext cx="6252882" cy="116332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0.24103</cdr:x>
      <cdr:y>0.13208</cdr:y>
    </cdr:from>
    <cdr:to>
      <cdr:x>0.79527</cdr:x>
      <cdr:y>0.2722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7A206DD5-124D-4219-9F9F-EACDB6BCF3F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803957" y="825852"/>
          <a:ext cx="6447619" cy="87619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0.31457</cdr:x>
      <cdr:y>0.89892</cdr:y>
    </cdr:from>
    <cdr:to>
      <cdr:x>0.47221</cdr:x>
      <cdr:y>1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22781C50-15CA-4808-9C29-FBE90BE79C86}"/>
            </a:ext>
          </a:extLst>
        </cdr:cNvPr>
        <cdr:cNvSpPr/>
      </cdr:nvSpPr>
      <cdr:spPr>
        <a:xfrm xmlns:a="http://schemas.openxmlformats.org/drawingml/2006/main">
          <a:off x="3659505" y="5620870"/>
          <a:ext cx="1833821" cy="632012"/>
        </a:xfrm>
        <a:prstGeom xmlns:a="http://schemas.openxmlformats.org/drawingml/2006/main" prst="rect">
          <a:avLst/>
        </a:prstGeom>
        <a:ln xmlns:a="http://schemas.openxmlformats.org/drawingml/2006/main" w="57150"/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US average </a:t>
          </a:r>
        </a:p>
        <a:p xmlns:a="http://schemas.openxmlformats.org/drawingml/2006/main">
          <a:r>
            <a:rPr lang="en-US" sz="2000" b="1" dirty="0"/>
            <a:t>0.586 #/MWH</a:t>
          </a:r>
        </a:p>
      </cdr:txBody>
    </cdr:sp>
  </cdr:relSizeAnchor>
  <cdr:relSizeAnchor xmlns:cdr="http://schemas.openxmlformats.org/drawingml/2006/chartDrawing">
    <cdr:from>
      <cdr:x>0.69551</cdr:x>
      <cdr:y>0.92258</cdr:y>
    </cdr:from>
    <cdr:to>
      <cdr:x>0.81878</cdr:x>
      <cdr:y>1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22781C50-15CA-4808-9C29-FBE90BE79C86}"/>
            </a:ext>
          </a:extLst>
        </cdr:cNvPr>
        <cdr:cNvSpPr/>
      </cdr:nvSpPr>
      <cdr:spPr>
        <a:xfrm xmlns:a="http://schemas.openxmlformats.org/drawingml/2006/main">
          <a:off x="8091060" y="5768788"/>
          <a:ext cx="1433940" cy="484094"/>
        </a:xfrm>
        <a:prstGeom xmlns:a="http://schemas.openxmlformats.org/drawingml/2006/main" prst="rect">
          <a:avLst/>
        </a:prstGeom>
        <a:ln xmlns:a="http://schemas.openxmlformats.org/drawingml/2006/main" w="57150"/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New Jersey </a:t>
          </a:r>
        </a:p>
      </cdr:txBody>
    </cdr:sp>
  </cdr:relSizeAnchor>
  <cdr:relSizeAnchor xmlns:cdr="http://schemas.openxmlformats.org/drawingml/2006/chartDrawing">
    <cdr:from>
      <cdr:x>0.43886</cdr:x>
      <cdr:y>0.76618</cdr:y>
    </cdr:from>
    <cdr:to>
      <cdr:x>0.43886</cdr:x>
      <cdr:y>0.89247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A4D2724F-C61B-425F-8C9D-671B1D7E702E}"/>
            </a:ext>
          </a:extLst>
        </cdr:cNvPr>
        <cdr:cNvCxnSpPr/>
      </cdr:nvCxnSpPr>
      <cdr:spPr>
        <a:xfrm xmlns:a="http://schemas.openxmlformats.org/drawingml/2006/main" flipV="1">
          <a:off x="5105400" y="4790820"/>
          <a:ext cx="0" cy="789709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0.2501</cdr:x>
      <cdr:y>0.05096</cdr:y>
    </cdr:from>
    <cdr:to>
      <cdr:x>0.77626</cdr:x>
      <cdr:y>0.12994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4668BEFC-4762-4FC2-A4AF-82473B0CA10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2909455" y="318655"/>
          <a:ext cx="6120914" cy="49381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3"/>
          </a:xfrm>
          <a:prstGeom prst="rect">
            <a:avLst/>
          </a:prstGeom>
        </p:spPr>
        <p:txBody>
          <a:bodyPr vert="horz" lIns="94216" tIns="47106" rIns="94216" bIns="471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3"/>
          </a:xfrm>
          <a:prstGeom prst="rect">
            <a:avLst/>
          </a:prstGeom>
        </p:spPr>
        <p:txBody>
          <a:bodyPr vert="horz" lIns="94216" tIns="47106" rIns="94216" bIns="47106" rtlCol="0"/>
          <a:lstStyle>
            <a:lvl1pPr algn="r">
              <a:defRPr sz="1200"/>
            </a:lvl1pPr>
          </a:lstStyle>
          <a:p>
            <a:fld id="{7B74238C-60E0-4CA0-AC59-BA27170EAED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6" tIns="47106" rIns="94216" bIns="471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7"/>
            <a:ext cx="5681980" cy="3696711"/>
          </a:xfrm>
          <a:prstGeom prst="rect">
            <a:avLst/>
          </a:prstGeom>
        </p:spPr>
        <p:txBody>
          <a:bodyPr vert="horz" lIns="94216" tIns="47106" rIns="94216" bIns="471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2"/>
          </a:xfrm>
          <a:prstGeom prst="rect">
            <a:avLst/>
          </a:prstGeom>
        </p:spPr>
        <p:txBody>
          <a:bodyPr vert="horz" lIns="94216" tIns="47106" rIns="94216" bIns="471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2"/>
          </a:xfrm>
          <a:prstGeom prst="rect">
            <a:avLst/>
          </a:prstGeom>
        </p:spPr>
        <p:txBody>
          <a:bodyPr vert="horz" lIns="94216" tIns="47106" rIns="94216" bIns="47106" rtlCol="0" anchor="b"/>
          <a:lstStyle>
            <a:lvl1pPr algn="r">
              <a:defRPr sz="1200"/>
            </a:lvl1pPr>
          </a:lstStyle>
          <a:p>
            <a:fld id="{4B170D0A-8D4E-4D4D-8B01-C6E44C218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4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373081" y="8943888"/>
            <a:ext cx="157093" cy="169277"/>
          </a:xfrm>
          <a:ln/>
        </p:spPr>
        <p:txBody>
          <a:bodyPr/>
          <a:lstStyle/>
          <a:p>
            <a:fld id="{5B615F17-C3AE-4410-A22A-F4991619EF1E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28588" y="581025"/>
            <a:ext cx="7272338" cy="4090988"/>
          </a:xfrm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6841" y="4995332"/>
            <a:ext cx="6043334" cy="492443"/>
          </a:xfrm>
        </p:spPr>
        <p:txBody>
          <a:bodyPr/>
          <a:lstStyle/>
          <a:p>
            <a:r>
              <a:rPr lang="en-US" altLang="en-US"/>
              <a:t>Residential customers have realized clear benefits as well…..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74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7073579" y="9585673"/>
            <a:ext cx="86119" cy="181424"/>
          </a:xfrm>
          <a:ln/>
        </p:spPr>
        <p:txBody>
          <a:bodyPr/>
          <a:lstStyle/>
          <a:p>
            <a:fld id="{DEB4D451-0A10-4697-8F82-E588287E723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2288" y="747713"/>
            <a:ext cx="6643687" cy="3736975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623" y="4734090"/>
            <a:ext cx="6148972" cy="263889"/>
          </a:xfrm>
        </p:spPr>
        <p:txBody>
          <a:bodyPr>
            <a:normAutofit lnSpcReduction="10000"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6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57DEC-F804-4528-814A-99DF9706A25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9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57DEC-F804-4528-814A-99DF9706A25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1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722EE-C92C-4D58-AA6B-BCF24000CBC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41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722EE-C92C-4D58-AA6B-BCF24000CBC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3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722EE-C92C-4D58-AA6B-BCF24000CBC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1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81617" y="9183010"/>
            <a:ext cx="81347" cy="173803"/>
          </a:xfrm>
          <a:ln/>
        </p:spPr>
        <p:txBody>
          <a:bodyPr/>
          <a:lstStyle/>
          <a:p>
            <a:fld id="{A82C6018-43E8-4553-9B01-D58411AD431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8313" y="731838"/>
            <a:ext cx="6165850" cy="3468687"/>
          </a:xfrm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1599"/>
            <a:ext cx="5208482" cy="252804"/>
          </a:xfrm>
        </p:spPr>
        <p:txBody>
          <a:bodyPr/>
          <a:lstStyle/>
          <a:p>
            <a:pPr marL="235508" indent="-235508" defTabSz="906056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9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681616" y="9183010"/>
            <a:ext cx="81346" cy="173803"/>
          </a:xfrm>
          <a:ln/>
        </p:spPr>
        <p:txBody>
          <a:bodyPr/>
          <a:lstStyle/>
          <a:p>
            <a:fld id="{6BF11B91-C6AD-4570-8578-D287F715635F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904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CED9-0AAA-4CEF-B956-820662190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0C94E-0525-4D55-844D-9B6116DC9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024C4-CC16-43E9-AFAF-6BA9F3353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92549-6DE8-47DC-A3F5-0B1DA646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111FE-A08C-4F30-90C5-5F54E1FA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E1A3-50BE-452E-9EF8-5098C33A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CF2B4-D3E8-4214-8866-770A5628D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D54BA-94F7-4CF7-BBD3-06554391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712A9-D1A3-475C-B8BA-7CA6F4EF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E42E-A61F-4065-A858-AF726E2F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9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68EBA-7FB2-4919-99EA-878398452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AC14A-D33F-4B2B-B624-78BFA0DCB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0F297-B05C-40A3-A3E0-ECB82203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238E5-1C22-413B-906B-C136E953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E7F56-42BD-4B5B-BDBF-CC6F10EE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D79CE-0459-4935-B604-9E239987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0F49F-5DBA-46FD-9503-7CC75D29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1C846-9937-4CF6-BF7D-6D3BDD5D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08F60-7CCC-4A89-90F8-45C702CB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D9213-22A8-465F-951A-A4EEDA45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4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34B0-DDE6-4DE8-9111-2D12B71D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F270B-C5FD-4A6A-85BC-F7ABEC21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C6E50-B53E-4EBD-AAD3-D5063D7F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013C-C9E9-40EC-ACE4-E46D2AA8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5356A-D548-40DA-A1C4-403C3B1A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8EA-5924-45B2-9A9E-796AC946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6BF69-CA35-4EFF-808D-25A86BE0D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419F2-EDA5-45DF-8D95-ED9F68401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13161-92A6-4FD5-B7E9-98CC01A9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BD9B2-EB1D-43C4-93B1-29D23162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7747C-273E-4ED8-9617-1E1C651A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B4E03-4275-447E-ABB8-EA759BD9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A448F-91D2-4CFF-ADB5-DCD966D0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757B4-61C0-45A5-B9F3-A9325AB83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BE8B7-CFCB-43F3-A432-73303F3B8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6C78C-8FE1-48A2-BD43-05B6552C4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4EA20-E238-43BE-BE3C-3FE03367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BB84DF-8B88-40FD-8D3D-E5C2A983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A31E3-6B36-43E1-B235-89790DE6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2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46FF-3354-4701-A912-CFE04946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12A92-E503-41BE-BF76-106217A2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151AE-BE89-4437-A1DF-79F86DC8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DD998-B692-4554-BDB7-A6EECA35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47EA4-098B-4AD9-A347-AEE9AA93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5E247-9BA5-4879-8B35-E629E8AD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62EE-D856-41A3-9490-8C8387CB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8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52D34-9781-450D-B74D-B0F25F3C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ACE0B-0C97-4C1C-8BD6-DF14169E4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4E991-C3BE-4147-80C3-7770F8690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E3B2C-FF31-45AF-89B9-D8BAA846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9300C-1D4E-4B13-B218-E073B126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3BD8-26F5-4C54-A922-F0EC62CE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2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CAD3-3289-4723-9131-891053CD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97EE59-E2FA-4127-91BE-56BF828FF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63958-F4B8-426F-BC14-B3CFBCAE0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772FD-5BA8-481D-9857-058014AC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086DC-2BCE-42E0-B9D7-5F5E4DF7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9FD8E-6D4F-4421-8A51-CA08ACB4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6454A-0AFB-4E84-926C-B4440458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9A3D0-9F9A-474D-8BEB-19608086A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001D-3BEA-424F-93BD-56BB54B1E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E0A2-6F48-439E-9819-F5791460B2B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72210-5B67-46E3-956D-54DB53E08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4A844-4A6A-43FB-9E0A-DB5967EA5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stenergycorp.com/save_energy/save_energy_new_jersey/for_your_home_nj.html" TargetMode="External"/><Relationship Id="rId7" Type="http://schemas.openxmlformats.org/officeDocument/2006/relationships/hyperlink" Target="https://www.njng.com/save-energy-money/ctp/dashboard.aspx" TargetMode="External"/><Relationship Id="rId2" Type="http://schemas.openxmlformats.org/officeDocument/2006/relationships/hyperlink" Target="http://www.pseg.com/home/save/manage_costs/tips_tools.js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irstenergycorp.com/save_energy/home_energy_analyzer.html" TargetMode="External"/><Relationship Id="rId5" Type="http://schemas.openxmlformats.org/officeDocument/2006/relationships/hyperlink" Target="https://nj.pseg.com/saveenergyandmoney/energysavingpage/homeenergyanalyzer" TargetMode="External"/><Relationship Id="rId4" Type="http://schemas.openxmlformats.org/officeDocument/2006/relationships/hyperlink" Target="https://www.njng.com/save-energy-money/ctp/index.aspx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cleanenergy.com/files/file/Renewable_Programs/NJCEPPVWattsCalculatorTraining21815.pdf" TargetMode="External"/><Relationship Id="rId2" Type="http://schemas.openxmlformats.org/officeDocument/2006/relationships/hyperlink" Target="http://pvwatts.nrel.g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am.nrel.gov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vwatts.nrel.gov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mp.lbl.gov/sites/default/files/2_tracking_the_sun_2021_report.pdf" TargetMode="External"/><Relationship Id="rId2" Type="http://schemas.openxmlformats.org/officeDocument/2006/relationships/hyperlink" Target="https://www.nrel.gov/docs/fy21osti/77324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njcleanenergy.com/renewable-energy/programs/susi-program/adi-program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a.org/wp-content/uploads/Homeowners-Guide-to-Solar-Financing.pdf" TargetMode="External"/><Relationship Id="rId2" Type="http://schemas.openxmlformats.org/officeDocument/2006/relationships/hyperlink" Target="https://www.njcleanenergy.com/renewable-energy/tools-and-resources/ownership-financing-option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inancere.nrel.gov/finance/content/crest-cost-energy-models" TargetMode="External"/><Relationship Id="rId4" Type="http://schemas.openxmlformats.org/officeDocument/2006/relationships/hyperlink" Target="https://sam.nrel.gov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l.gov/docs/fy21osti/77324.pdf" TargetMode="External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hyperlink" Target="https://www.nrel.gov/docs/fy21osti/77324.pdf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mailto:mwinka@comcast.net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7CFA-407B-4861-876D-3602E5ECD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436"/>
            <a:ext cx="9144000" cy="36945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Reason to be Optimistic </a:t>
            </a:r>
            <a:br>
              <a:rPr lang="en-US" dirty="0"/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that we will get to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100% Clean Energy 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Redution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in GHG emissions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before 2050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C6D01-B05C-43C9-9373-472792114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75421"/>
            <a:ext cx="9144000" cy="928397"/>
          </a:xfrm>
        </p:spPr>
        <p:txBody>
          <a:bodyPr/>
          <a:lstStyle/>
          <a:p>
            <a:r>
              <a:rPr lang="en-US" dirty="0"/>
              <a:t>Its really relatively easy to get to net zero</a:t>
            </a:r>
          </a:p>
          <a:p>
            <a:r>
              <a:rPr lang="en-US" dirty="0"/>
              <a:t>Just change the demand curve from the bottom up </a:t>
            </a:r>
          </a:p>
        </p:txBody>
      </p:sp>
    </p:spTree>
    <p:extLst>
      <p:ext uri="{BB962C8B-B14F-4D97-AF65-F5344CB8AC3E}">
        <p14:creationId xmlns:p14="http://schemas.microsoft.com/office/powerpoint/2010/main" val="425385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28354-6B14-4FE4-81ED-26E2C9D5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77664"/>
            <a:ext cx="12192000" cy="6885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8F870-4A47-494E-928C-09D8CC9648F7}"/>
              </a:ext>
            </a:extLst>
          </p:cNvPr>
          <p:cNvSpPr txBox="1"/>
          <p:nvPr/>
        </p:nvSpPr>
        <p:spPr>
          <a:xfrm>
            <a:off x="5637679" y="1525806"/>
            <a:ext cx="6192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get to 50% by 2030 </a:t>
            </a:r>
          </a:p>
          <a:p>
            <a:r>
              <a:rPr lang="en-US" dirty="0"/>
              <a:t>Requires more than the 2019 EMP or about 30 MMT less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391F65-41B4-430A-8D6E-26E8B587701D}"/>
              </a:ext>
            </a:extLst>
          </p:cNvPr>
          <p:cNvCxnSpPr/>
          <p:nvPr/>
        </p:nvCxnSpPr>
        <p:spPr>
          <a:xfrm>
            <a:off x="2410691" y="3810000"/>
            <a:ext cx="3685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E44160-30DF-4ECA-AD8B-92451EB3A3F6}"/>
              </a:ext>
            </a:extLst>
          </p:cNvPr>
          <p:cNvCxnSpPr/>
          <p:nvPr/>
        </p:nvCxnSpPr>
        <p:spPr>
          <a:xfrm flipV="1">
            <a:off x="6096000" y="3810000"/>
            <a:ext cx="0" cy="149629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B8BCB8-27B9-446C-9ABE-419C4D69276C}"/>
              </a:ext>
            </a:extLst>
          </p:cNvPr>
          <p:cNvCxnSpPr>
            <a:cxnSpLocks/>
          </p:cNvCxnSpPr>
          <p:nvPr/>
        </p:nvCxnSpPr>
        <p:spPr>
          <a:xfrm>
            <a:off x="2410691" y="2172137"/>
            <a:ext cx="7065818" cy="313415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37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AA771-821B-4BFC-9606-E2CAC113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30" y="265470"/>
            <a:ext cx="8396170" cy="6592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F364C-B669-411E-AE50-C7678CFC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082" y="860612"/>
            <a:ext cx="2958353" cy="505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3C64C-8205-42D3-93D4-FA04F030FBBC}"/>
              </a:ext>
            </a:extLst>
          </p:cNvPr>
          <p:cNvSpPr txBox="1"/>
          <p:nvPr/>
        </p:nvSpPr>
        <p:spPr>
          <a:xfrm>
            <a:off x="5739350" y="183916"/>
            <a:ext cx="551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to 50% by 2030 </a:t>
            </a:r>
          </a:p>
          <a:p>
            <a:pPr algn="r"/>
            <a:r>
              <a:rPr lang="en-US" dirty="0"/>
              <a:t>Requires more than the 2019 EMP or about 20 MMT less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DFEFB-EE86-4004-83A0-125441346C23}"/>
              </a:ext>
            </a:extLst>
          </p:cNvPr>
          <p:cNvCxnSpPr/>
          <p:nvPr/>
        </p:nvCxnSpPr>
        <p:spPr>
          <a:xfrm>
            <a:off x="1676400" y="3429000"/>
            <a:ext cx="229985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3046A9-4357-4051-9E28-7A3027242D71}"/>
              </a:ext>
            </a:extLst>
          </p:cNvPr>
          <p:cNvCxnSpPr/>
          <p:nvPr/>
        </p:nvCxnSpPr>
        <p:spPr>
          <a:xfrm flipV="1">
            <a:off x="3920836" y="3429000"/>
            <a:ext cx="0" cy="229292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99AF07-E42A-46F9-8C0F-9FCF0B2EB97C}"/>
              </a:ext>
            </a:extLst>
          </p:cNvPr>
          <p:cNvCxnSpPr/>
          <p:nvPr/>
        </p:nvCxnSpPr>
        <p:spPr>
          <a:xfrm>
            <a:off x="1676400" y="1454727"/>
            <a:ext cx="5084618" cy="42672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6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0B42B-D975-4A78-8CBF-F46A8A7DCC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4459" y="569257"/>
            <a:ext cx="6091518" cy="557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C3C2DE-418A-466D-9102-DFBDBACE1A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0423" y="643650"/>
            <a:ext cx="6091518" cy="54227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3BEC7-1760-4C29-BE26-F571799A7489}"/>
              </a:ext>
            </a:extLst>
          </p:cNvPr>
          <p:cNvSpPr txBox="1"/>
          <p:nvPr/>
        </p:nvSpPr>
        <p:spPr>
          <a:xfrm>
            <a:off x="3818965" y="2218765"/>
            <a:ext cx="17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40% less energy </a:t>
            </a:r>
          </a:p>
        </p:txBody>
      </p:sp>
    </p:spTree>
    <p:extLst>
      <p:ext uri="{BB962C8B-B14F-4D97-AF65-F5344CB8AC3E}">
        <p14:creationId xmlns:p14="http://schemas.microsoft.com/office/powerpoint/2010/main" val="410518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87D7B-E65F-4B22-A57C-68F56C8292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622" y="694763"/>
            <a:ext cx="4814049" cy="503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B292A-E295-48D3-A737-595729F8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739" y="806821"/>
            <a:ext cx="5138697" cy="4814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A2CEB1-B2ED-4B3F-AD15-AB22AE40FB75}"/>
              </a:ext>
            </a:extLst>
          </p:cNvPr>
          <p:cNvSpPr txBox="1"/>
          <p:nvPr/>
        </p:nvSpPr>
        <p:spPr>
          <a:xfrm>
            <a:off x="263498" y="5701552"/>
            <a:ext cx="10786461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overall cost is a 0.2% increase in New Jersey’s total GDP at an estimated cost of $2.1 billion and a benefit of $4.2 to $6.3 billion.  That is a benefit to cost ratio of 2 times to 3 times.  A benefit to cost ratio that is greater than one is defined as cost effective.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BC293-D16E-4074-A24D-5A69D4091967}"/>
              </a:ext>
            </a:extLst>
          </p:cNvPr>
          <p:cNvSpPr txBox="1"/>
          <p:nvPr/>
        </p:nvSpPr>
        <p:spPr>
          <a:xfrm>
            <a:off x="618563" y="189965"/>
            <a:ext cx="7937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2019 Energy Master Plan – Costs and Benefits </a:t>
            </a:r>
          </a:p>
        </p:txBody>
      </p:sp>
    </p:spTree>
    <p:extLst>
      <p:ext uri="{BB962C8B-B14F-4D97-AF65-F5344CB8AC3E}">
        <p14:creationId xmlns:p14="http://schemas.microsoft.com/office/powerpoint/2010/main" val="3991010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3D4CA-9F47-40ED-8464-45BAF44D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23504" y="-1747582"/>
            <a:ext cx="5371267" cy="11083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0ACE8-28A9-4A3A-99A9-9F4AAAF1951C}"/>
              </a:ext>
            </a:extLst>
          </p:cNvPr>
          <p:cNvSpPr txBox="1"/>
          <p:nvPr/>
        </p:nvSpPr>
        <p:spPr>
          <a:xfrm>
            <a:off x="924552" y="425026"/>
            <a:ext cx="1034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From the 2019 Integrated Energy Plan presentation – November 2018 </a:t>
            </a:r>
          </a:p>
        </p:txBody>
      </p:sp>
    </p:spTree>
    <p:extLst>
      <p:ext uri="{BB962C8B-B14F-4D97-AF65-F5344CB8AC3E}">
        <p14:creationId xmlns:p14="http://schemas.microsoft.com/office/powerpoint/2010/main" val="1053556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575396-1AD2-4BAF-B5BF-CC8511DCF950}"/>
              </a:ext>
            </a:extLst>
          </p:cNvPr>
          <p:cNvGraphicFramePr>
            <a:graphicFrameLocks/>
          </p:cNvGraphicFramePr>
          <p:nvPr/>
        </p:nvGraphicFramePr>
        <p:xfrm>
          <a:off x="2423326" y="1252612"/>
          <a:ext cx="7314768" cy="621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82533" y="267581"/>
            <a:ext cx="8189360" cy="1199092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en-US" sz="2653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 Electricity Sales with and without EE, Solar and Appliance Standard Savings</a:t>
            </a:r>
          </a:p>
          <a:p>
            <a:pPr algn="ctr"/>
            <a:endParaRPr lang="en-US" sz="1837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810AC5-52BA-41F2-9CD6-1A64D0EA694E}"/>
              </a:ext>
            </a:extLst>
          </p:cNvPr>
          <p:cNvGrpSpPr/>
          <p:nvPr/>
        </p:nvGrpSpPr>
        <p:grpSpPr>
          <a:xfrm>
            <a:off x="8714854" y="6143636"/>
            <a:ext cx="1971559" cy="510101"/>
            <a:chOff x="4953143" y="3171857"/>
            <a:chExt cx="2628900" cy="5101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DA6754-FEEB-46E1-8BBA-B3A19CD8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143" y="3171857"/>
              <a:ext cx="1828800" cy="4114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7FD467-BDCF-453D-9A1E-385B76BE2341}"/>
                </a:ext>
              </a:extLst>
            </p:cNvPr>
            <p:cNvSpPr txBox="1"/>
            <p:nvPr/>
          </p:nvSpPr>
          <p:spPr>
            <a:xfrm>
              <a:off x="4953143" y="3475615"/>
              <a:ext cx="2628900" cy="20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4" dirty="0"/>
                <a:t>http://njenergydata.rutgers.edu/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BF5D00-3709-43CB-A26B-B7450CF45463}"/>
              </a:ext>
            </a:extLst>
          </p:cNvPr>
          <p:cNvSpPr txBox="1"/>
          <p:nvPr/>
        </p:nvSpPr>
        <p:spPr>
          <a:xfrm>
            <a:off x="7680814" y="1621798"/>
            <a:ext cx="2057279" cy="1038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76802" tIns="38401" rIns="76802" bIns="38401" rtlCol="0">
            <a:spAutoFit/>
          </a:bodyPr>
          <a:lstStyle/>
          <a:p>
            <a:r>
              <a:rPr lang="en-US" sz="1020" dirty="0">
                <a:latin typeface="Arial" panose="020B0604020202020204" pitchFamily="34" charset="0"/>
                <a:cs typeface="Arial" panose="020B0604020202020204" pitchFamily="34" charset="0"/>
              </a:rPr>
              <a:t>Please note: Estimated annual electricity savings in 2016 are 10 million MWh. Total electricity savings from 2009 to 2016 is represented by the area beneath the curve.</a:t>
            </a:r>
          </a:p>
        </p:txBody>
      </p:sp>
    </p:spTree>
    <p:extLst>
      <p:ext uri="{BB962C8B-B14F-4D97-AF65-F5344CB8AC3E}">
        <p14:creationId xmlns:p14="http://schemas.microsoft.com/office/powerpoint/2010/main" val="429290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4E7E7-28D2-4680-A52F-78DF6027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2" y="299236"/>
            <a:ext cx="9906000" cy="6165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1D489-2F37-467E-B5E2-FD174DE190F6}"/>
              </a:ext>
            </a:extLst>
          </p:cNvPr>
          <p:cNvSpPr txBox="1"/>
          <p:nvPr/>
        </p:nvSpPr>
        <p:spPr>
          <a:xfrm>
            <a:off x="5779337" y="3381872"/>
            <a:ext cx="6287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Electricity usage - 40%  from 110 M MWh to 75 M MWh</a:t>
            </a:r>
          </a:p>
          <a:p>
            <a:r>
              <a:rPr lang="en-US" dirty="0"/>
              <a:t>&gt; Electricity cost  - $3.5billion/year in 2020 from $13.5B to $10 B</a:t>
            </a:r>
          </a:p>
          <a:p>
            <a:r>
              <a:rPr lang="en-US" dirty="0"/>
              <a:t>&gt;  in percent of state GDP to around from 8% to 4%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B38CD-7945-4EE6-9278-B8550FE229F2}"/>
              </a:ext>
            </a:extLst>
          </p:cNvPr>
          <p:cNvSpPr/>
          <p:nvPr/>
        </p:nvSpPr>
        <p:spPr>
          <a:xfrm>
            <a:off x="1597255" y="2798618"/>
            <a:ext cx="1806981" cy="4108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BB36C-D0F1-4C7D-819D-764031935E91}"/>
              </a:ext>
            </a:extLst>
          </p:cNvPr>
          <p:cNvSpPr txBox="1"/>
          <p:nvPr/>
        </p:nvSpPr>
        <p:spPr>
          <a:xfrm>
            <a:off x="1648691" y="2840182"/>
            <a:ext cx="163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1st oil embargo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D10E08-A005-4BBE-8E35-7AD428F777BB}"/>
              </a:ext>
            </a:extLst>
          </p:cNvPr>
          <p:cNvCxnSpPr/>
          <p:nvPr/>
        </p:nvCxnSpPr>
        <p:spPr>
          <a:xfrm>
            <a:off x="3404236" y="3020291"/>
            <a:ext cx="225655" cy="18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7085243-0B3B-427C-9AD8-AEBE5826D213}"/>
              </a:ext>
            </a:extLst>
          </p:cNvPr>
          <p:cNvSpPr/>
          <p:nvPr/>
        </p:nvSpPr>
        <p:spPr>
          <a:xfrm>
            <a:off x="9592365" y="1555990"/>
            <a:ext cx="180698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3C093-D3A4-4306-8019-B5906644E776}"/>
              </a:ext>
            </a:extLst>
          </p:cNvPr>
          <p:cNvSpPr txBox="1"/>
          <p:nvPr/>
        </p:nvSpPr>
        <p:spPr>
          <a:xfrm>
            <a:off x="9661637" y="1555990"/>
            <a:ext cx="1806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Great Recession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BE56C8-5168-4DDC-AD79-7EA141E1AB72}"/>
              </a:ext>
            </a:extLst>
          </p:cNvPr>
          <p:cNvCxnSpPr/>
          <p:nvPr/>
        </p:nvCxnSpPr>
        <p:spPr>
          <a:xfrm flipH="1">
            <a:off x="8671038" y="1771812"/>
            <a:ext cx="886691" cy="249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DD85E-35D5-406D-90CC-AC3455F10BF4}"/>
              </a:ext>
            </a:extLst>
          </p:cNvPr>
          <p:cNvSpPr/>
          <p:nvPr/>
        </p:nvSpPr>
        <p:spPr>
          <a:xfrm>
            <a:off x="2964874" y="3768436"/>
            <a:ext cx="2505682" cy="3994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C6036-4ED2-4593-87FC-187988F01241}"/>
              </a:ext>
            </a:extLst>
          </p:cNvPr>
          <p:cNvSpPr txBox="1"/>
          <p:nvPr/>
        </p:nvSpPr>
        <p:spPr>
          <a:xfrm>
            <a:off x="2964873" y="3768436"/>
            <a:ext cx="2549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2nd oil embargo/Iran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0F7B17-CA29-4CB5-8D31-7F9092758B34}"/>
              </a:ext>
            </a:extLst>
          </p:cNvPr>
          <p:cNvCxnSpPr/>
          <p:nvPr/>
        </p:nvCxnSpPr>
        <p:spPr>
          <a:xfrm flipH="1" flipV="1">
            <a:off x="4892646" y="3251078"/>
            <a:ext cx="577909" cy="51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48B5C88-8AA6-4D44-913E-E6E11B77F273}"/>
              </a:ext>
            </a:extLst>
          </p:cNvPr>
          <p:cNvSpPr/>
          <p:nvPr/>
        </p:nvSpPr>
        <p:spPr>
          <a:xfrm>
            <a:off x="4121726" y="1725019"/>
            <a:ext cx="14270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C5B7F-9B9B-45B0-8818-8891FA15782E}"/>
              </a:ext>
            </a:extLst>
          </p:cNvPr>
          <p:cNvSpPr txBox="1"/>
          <p:nvPr/>
        </p:nvSpPr>
        <p:spPr>
          <a:xfrm>
            <a:off x="4211781" y="1709979"/>
            <a:ext cx="1427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Gulf war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B2B032-8B7C-4F53-B25D-F9CF2A95059D}"/>
              </a:ext>
            </a:extLst>
          </p:cNvPr>
          <p:cNvCxnSpPr>
            <a:cxnSpLocks/>
          </p:cNvCxnSpPr>
          <p:nvPr/>
        </p:nvCxnSpPr>
        <p:spPr>
          <a:xfrm>
            <a:off x="5179609" y="2109391"/>
            <a:ext cx="1086628" cy="384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CA7087-8FEF-4060-B189-BA6345C640CD}"/>
              </a:ext>
            </a:extLst>
          </p:cNvPr>
          <p:cNvSpPr/>
          <p:nvPr/>
        </p:nvSpPr>
        <p:spPr>
          <a:xfrm>
            <a:off x="7952509" y="2636886"/>
            <a:ext cx="2272146" cy="4108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661518-5AFF-4B12-9D08-127C49AC4B1E}"/>
              </a:ext>
            </a:extLst>
          </p:cNvPr>
          <p:cNvSpPr txBox="1"/>
          <p:nvPr/>
        </p:nvSpPr>
        <p:spPr>
          <a:xfrm>
            <a:off x="7952509" y="2655516"/>
            <a:ext cx="2244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9/11 and 2</a:t>
            </a:r>
            <a:r>
              <a:rPr lang="en-US" baseline="30000" dirty="0"/>
              <a:t>nd</a:t>
            </a:r>
            <a:r>
              <a:rPr lang="en-US" dirty="0"/>
              <a:t> Gulf war 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EB8FE5-476A-4EBC-8D78-657AB8F7BD11}"/>
              </a:ext>
            </a:extLst>
          </p:cNvPr>
          <p:cNvCxnSpPr/>
          <p:nvPr/>
        </p:nvCxnSpPr>
        <p:spPr>
          <a:xfrm flipH="1" flipV="1">
            <a:off x="7633855" y="2493818"/>
            <a:ext cx="928256" cy="143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17623DB-D268-47DB-9829-1350CCC3B1EF}"/>
              </a:ext>
            </a:extLst>
          </p:cNvPr>
          <p:cNvCxnSpPr>
            <a:cxnSpLocks/>
          </p:cNvCxnSpPr>
          <p:nvPr/>
        </p:nvCxnSpPr>
        <p:spPr>
          <a:xfrm flipV="1">
            <a:off x="3578973" y="102077"/>
            <a:ext cx="6373092" cy="321580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D30BA9-3362-4221-A065-CDC9D952B09C}"/>
              </a:ext>
            </a:extLst>
          </p:cNvPr>
          <p:cNvCxnSpPr>
            <a:cxnSpLocks/>
          </p:cNvCxnSpPr>
          <p:nvPr/>
        </p:nvCxnSpPr>
        <p:spPr>
          <a:xfrm flipH="1">
            <a:off x="3938673" y="1028764"/>
            <a:ext cx="6840163" cy="24002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CEFC00-97F8-45B2-AC06-0B0514B4B65C}"/>
              </a:ext>
            </a:extLst>
          </p:cNvPr>
          <p:cNvSpPr txBox="1"/>
          <p:nvPr/>
        </p:nvSpPr>
        <p:spPr>
          <a:xfrm>
            <a:off x="701988" y="51662"/>
            <a:ext cx="826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Pre-1973 Energy Policies were Economic Policies – that changed with Energy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1B273-5062-48AC-ABF1-BBCDE863FBAE}"/>
              </a:ext>
            </a:extLst>
          </p:cNvPr>
          <p:cNvSpPr txBox="1"/>
          <p:nvPr/>
        </p:nvSpPr>
        <p:spPr>
          <a:xfrm>
            <a:off x="5953156" y="4584869"/>
            <a:ext cx="578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&gt;8.4 million metric tons of avoided CO2 emissions per year</a:t>
            </a:r>
          </a:p>
        </p:txBody>
      </p:sp>
    </p:spTree>
    <p:extLst>
      <p:ext uri="{BB962C8B-B14F-4D97-AF65-F5344CB8AC3E}">
        <p14:creationId xmlns:p14="http://schemas.microsoft.com/office/powerpoint/2010/main" val="4020360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A288B-7077-4C5A-A080-6D44AD7C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89857"/>
            <a:ext cx="12192000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9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C43237-A6FF-4BE3-A9FB-86012BDD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4074"/>
            <a:ext cx="10626436" cy="59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3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CD713E0-E7B1-421D-A115-BE54D25E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66725"/>
            <a:ext cx="88011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03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Image result for US electric transmission system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5" y="79192"/>
            <a:ext cx="7389307" cy="44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0298" name="Picture 10" descr="Image result for PJM electric transmission system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28" y="225334"/>
            <a:ext cx="4569547" cy="43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0294" name="Picture 6" descr="Image result for PJM electric transmission system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5" y="4605087"/>
            <a:ext cx="11898300" cy="15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354" y="6396996"/>
            <a:ext cx="984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200,000 miles of transmission lines and 5.5 million miles of distribution wires </a:t>
            </a:r>
          </a:p>
        </p:txBody>
      </p:sp>
    </p:spTree>
    <p:extLst>
      <p:ext uri="{BB962C8B-B14F-4D97-AF65-F5344CB8AC3E}">
        <p14:creationId xmlns:p14="http://schemas.microsoft.com/office/powerpoint/2010/main" val="4141498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 noGrp="1"/>
          </p:cNvGraphicFramePr>
          <p:nvPr/>
        </p:nvGraphicFramePr>
        <p:xfrm>
          <a:off x="1905000" y="609600"/>
          <a:ext cx="8229600" cy="588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CAE41-C33E-48F4-B81C-20D46C875D51}"/>
              </a:ext>
            </a:extLst>
          </p:cNvPr>
          <p:cNvCxnSpPr/>
          <p:nvPr/>
        </p:nvCxnSpPr>
        <p:spPr>
          <a:xfrm flipH="1" flipV="1">
            <a:off x="4533900" y="2886075"/>
            <a:ext cx="3990975" cy="280035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AF23C5-EE4E-4AA5-A956-1860EC4151A1}"/>
              </a:ext>
            </a:extLst>
          </p:cNvPr>
          <p:cNvSpPr txBox="1"/>
          <p:nvPr/>
        </p:nvSpPr>
        <p:spPr>
          <a:xfrm>
            <a:off x="564776" y="240268"/>
            <a:ext cx="773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Jersey’s Progress to achieving its  GHG emissions reduction goals and more </a:t>
            </a:r>
          </a:p>
        </p:txBody>
      </p:sp>
    </p:spTree>
    <p:extLst>
      <p:ext uri="{BB962C8B-B14F-4D97-AF65-F5344CB8AC3E}">
        <p14:creationId xmlns:p14="http://schemas.microsoft.com/office/powerpoint/2010/main" val="303361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1905000" y="4038600"/>
            <a:ext cx="2514600" cy="1143000"/>
          </a:xfrm>
          <a:prstGeom prst="rect">
            <a:avLst/>
          </a:prstGeom>
          <a:solidFill>
            <a:srgbClr val="EDF0A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1524002"/>
            <a:ext cx="8229600" cy="215444"/>
          </a:xfrm>
        </p:spPr>
        <p:txBody>
          <a:bodyPr>
            <a:normAutofit fontScale="90000"/>
          </a:bodyPr>
          <a:lstStyle/>
          <a:p>
            <a:r>
              <a:rPr lang="en-US" altLang="en-US" sz="1400"/>
              <a:t> Renewable Energy Certificates (RECs)</a:t>
            </a: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1981200" y="2286000"/>
            <a:ext cx="2376488" cy="1371600"/>
          </a:xfrm>
          <a:prstGeom prst="rect">
            <a:avLst/>
          </a:prstGeom>
          <a:solidFill>
            <a:srgbClr val="DDDDDD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1600" b="1"/>
              <a:t>Renewable Generator:</a:t>
            </a:r>
          </a:p>
          <a:p>
            <a:pPr algn="ctr" eaLnBrk="0" hangingPunct="0"/>
            <a:r>
              <a:rPr lang="en-US" altLang="en-US" sz="1600" b="1"/>
              <a:t>Production of </a:t>
            </a:r>
          </a:p>
          <a:p>
            <a:pPr algn="ctr" eaLnBrk="0" hangingPunct="0"/>
            <a:r>
              <a:rPr lang="en-US" altLang="en-US" sz="1600" b="1"/>
              <a:t>Renewable Energy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5334000" y="3048000"/>
            <a:ext cx="34290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Environmental Benefits</a:t>
            </a:r>
          </a:p>
          <a:p>
            <a:pPr algn="ctr" eaLnBrk="0" hangingPunct="0"/>
            <a:r>
              <a:rPr lang="en-US" altLang="en-US" sz="1400" b="1">
                <a:solidFill>
                  <a:schemeClr val="bg1"/>
                </a:solidFill>
              </a:rPr>
              <a:t>(S0</a:t>
            </a:r>
            <a:r>
              <a:rPr lang="en-US" altLang="en-US" sz="1400" b="1" baseline="-25000">
                <a:solidFill>
                  <a:schemeClr val="bg1"/>
                </a:solidFill>
              </a:rPr>
              <a:t>2</a:t>
            </a:r>
            <a:r>
              <a:rPr lang="en-US" altLang="en-US" sz="1400" b="1">
                <a:solidFill>
                  <a:schemeClr val="bg1"/>
                </a:solidFill>
              </a:rPr>
              <a:t>,  NO</a:t>
            </a:r>
            <a:r>
              <a:rPr lang="en-US" altLang="en-US" sz="1400" b="1" baseline="-25000">
                <a:solidFill>
                  <a:schemeClr val="bg1"/>
                </a:solidFill>
              </a:rPr>
              <a:t>X</a:t>
            </a:r>
            <a:r>
              <a:rPr lang="en-US" altLang="en-US" sz="1400" b="1">
                <a:solidFill>
                  <a:schemeClr val="bg1"/>
                </a:solidFill>
              </a:rPr>
              <a:t>,CO</a:t>
            </a:r>
            <a:r>
              <a:rPr lang="en-US" altLang="en-US" sz="1400" b="1" baseline="-25000">
                <a:solidFill>
                  <a:schemeClr val="bg1"/>
                </a:solidFill>
              </a:rPr>
              <a:t>2 </a:t>
            </a:r>
            <a:r>
              <a:rPr lang="en-US" altLang="en-US" sz="1400" b="1">
                <a:solidFill>
                  <a:schemeClr val="bg1"/>
                </a:solidFill>
              </a:rPr>
              <a:t>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5334001" y="2438400"/>
            <a:ext cx="3390900" cy="53340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 b="1">
                <a:solidFill>
                  <a:srgbClr val="FFFFFF"/>
                </a:solidFill>
                <a:latin typeface="Times New Roman" panose="02020603050405020304" pitchFamily="18" charset="0"/>
              </a:rPr>
              <a:t>Commodity Electricity</a:t>
            </a:r>
          </a:p>
        </p:txBody>
      </p:sp>
      <p:sp>
        <p:nvSpPr>
          <p:cNvPr id="514055" name="AutoShape 7"/>
          <p:cNvSpPr>
            <a:spLocks noChangeArrowheads="1"/>
          </p:cNvSpPr>
          <p:nvPr/>
        </p:nvSpPr>
        <p:spPr bwMode="auto">
          <a:xfrm>
            <a:off x="4572001" y="2590800"/>
            <a:ext cx="625475" cy="330200"/>
          </a:xfrm>
          <a:prstGeom prst="rightArrow">
            <a:avLst>
              <a:gd name="adj1" fmla="val 50000"/>
              <a:gd name="adj2" fmla="val 47356"/>
            </a:avLst>
          </a:prstGeom>
          <a:solidFill>
            <a:srgbClr val="FFFF99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4056" name="AutoShape 8"/>
          <p:cNvSpPr>
            <a:spLocks noChangeArrowheads="1"/>
          </p:cNvSpPr>
          <p:nvPr/>
        </p:nvSpPr>
        <p:spPr bwMode="auto">
          <a:xfrm>
            <a:off x="4545013" y="3133725"/>
            <a:ext cx="625475" cy="330200"/>
          </a:xfrm>
          <a:prstGeom prst="rightArrow">
            <a:avLst>
              <a:gd name="adj1" fmla="val 50000"/>
              <a:gd name="adj2" fmla="val 47356"/>
            </a:avLst>
          </a:prstGeom>
          <a:solidFill>
            <a:srgbClr val="FFFF99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1981200" y="5638800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i="1">
                <a:latin typeface="Tahoma" panose="020B0604030504040204" pitchFamily="34" charset="0"/>
                <a:cs typeface="Times New Roman" panose="02020603050405020304" pitchFamily="18" charset="0"/>
              </a:rPr>
              <a:t>Certificates represent the environmental benefits and other attributes associated with electricity generated from a renewable energy generator .             May be traded independently of underlying electricity. </a:t>
            </a:r>
          </a:p>
        </p:txBody>
      </p:sp>
      <p:graphicFrame>
        <p:nvGraphicFramePr>
          <p:cNvPr id="5140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29703" y="0"/>
          <a:ext cx="11820940" cy="1227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hoto Editor Photo" r:id="rId4" imgW="12543607" imgH="1684166" progId="MSPhotoEd.3">
                  <p:embed/>
                </p:oleObj>
              </mc:Choice>
              <mc:Fallback>
                <p:oleObj name="Photo Editor Photo" r:id="rId4" imgW="12543607" imgH="1684166" progId="MSPhotoEd.3">
                  <p:embed/>
                  <p:pic>
                    <p:nvPicPr>
                      <p:cNvPr id="5140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03" y="0"/>
                        <a:ext cx="11820940" cy="1227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059" name="AutoShape 11"/>
          <p:cNvSpPr>
            <a:spLocks noChangeArrowheads="1"/>
          </p:cNvSpPr>
          <p:nvPr/>
        </p:nvSpPr>
        <p:spPr bwMode="auto">
          <a:xfrm>
            <a:off x="8915400" y="3200400"/>
            <a:ext cx="914400" cy="1752600"/>
          </a:xfrm>
          <a:prstGeom prst="curvedLeftArrow">
            <a:avLst>
              <a:gd name="adj1" fmla="val 38333"/>
              <a:gd name="adj2" fmla="val 76667"/>
              <a:gd name="adj3" fmla="val 33333"/>
            </a:avLst>
          </a:prstGeom>
          <a:solidFill>
            <a:srgbClr val="FFFF00">
              <a:alpha val="80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4060" name="AutoShape 12"/>
          <p:cNvSpPr>
            <a:spLocks noChangeArrowheads="1"/>
          </p:cNvSpPr>
          <p:nvPr/>
        </p:nvSpPr>
        <p:spPr bwMode="auto">
          <a:xfrm>
            <a:off x="5638800" y="4038600"/>
            <a:ext cx="2438400" cy="14478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New Jersey REC or 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</a:rPr>
              <a:t>Solar REC -1 MWh</a:t>
            </a:r>
          </a:p>
          <a:p>
            <a:pPr algn="ctr"/>
            <a:endParaRPr lang="en-US" altLang="en-US" sz="1600" b="1">
              <a:solidFill>
                <a:schemeClr val="accent2"/>
              </a:solidFill>
            </a:endParaRPr>
          </a:p>
        </p:txBody>
      </p:sp>
      <p:sp>
        <p:nvSpPr>
          <p:cNvPr id="514061" name="AutoShape 13"/>
          <p:cNvSpPr>
            <a:spLocks noChangeArrowheads="1"/>
          </p:cNvSpPr>
          <p:nvPr/>
        </p:nvSpPr>
        <p:spPr bwMode="auto">
          <a:xfrm>
            <a:off x="8915401" y="2514600"/>
            <a:ext cx="625475" cy="330200"/>
          </a:xfrm>
          <a:prstGeom prst="rightArrow">
            <a:avLst>
              <a:gd name="adj1" fmla="val 50000"/>
              <a:gd name="adj2" fmla="val 47356"/>
            </a:avLst>
          </a:prstGeom>
          <a:solidFill>
            <a:srgbClr val="FFFF99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14062" name="Line 14"/>
          <p:cNvSpPr>
            <a:spLocks noChangeShapeType="1"/>
          </p:cNvSpPr>
          <p:nvPr/>
        </p:nvSpPr>
        <p:spPr bwMode="auto">
          <a:xfrm flipH="1">
            <a:off x="4572000" y="47244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4063" name="Rectangle 15"/>
          <p:cNvSpPr>
            <a:spLocks noChangeArrowheads="1"/>
          </p:cNvSpPr>
          <p:nvPr/>
        </p:nvSpPr>
        <p:spPr bwMode="auto">
          <a:xfrm>
            <a:off x="1981200" y="4191001"/>
            <a:ext cx="2514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/>
              <a:t>Electric Supplier:</a:t>
            </a:r>
          </a:p>
          <a:p>
            <a:r>
              <a:rPr lang="en-US" altLang="en-US" sz="2000" b="1" dirty="0"/>
              <a:t>Retires the REC</a:t>
            </a:r>
          </a:p>
          <a:p>
            <a:r>
              <a:rPr lang="en-US" altLang="en-US" sz="2000" b="1" dirty="0"/>
              <a:t>Load Serving Entities</a:t>
            </a:r>
          </a:p>
        </p:txBody>
      </p:sp>
    </p:spTree>
    <p:extLst>
      <p:ext uri="{BB962C8B-B14F-4D97-AF65-F5344CB8AC3E}">
        <p14:creationId xmlns:p14="http://schemas.microsoft.com/office/powerpoint/2010/main" val="174319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6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" y="1655179"/>
          <a:ext cx="2498156" cy="322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Chart" r:id="rId4" imgW="6905744" imgH="3924190" progId="Excel.Chart.8">
                  <p:embed followColorScheme="full"/>
                </p:oleObj>
              </mc:Choice>
              <mc:Fallback>
                <p:oleObj name="Chart" r:id="rId4" imgW="6905744" imgH="3924190" progId="Excel.Chart.8">
                  <p:embed followColorScheme="full"/>
                  <p:pic>
                    <p:nvPicPr>
                      <p:cNvPr id="4505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" y="1655179"/>
                        <a:ext cx="2498156" cy="3221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2864878" y="3572591"/>
            <a:ext cx="10294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/>
              <a:t>RPS</a:t>
            </a:r>
          </a:p>
        </p:txBody>
      </p:sp>
      <p:sp>
        <p:nvSpPr>
          <p:cNvPr id="450564" name="Line 4"/>
          <p:cNvSpPr>
            <a:spLocks noChangeShapeType="1"/>
          </p:cNvSpPr>
          <p:nvPr/>
        </p:nvSpPr>
        <p:spPr bwMode="auto">
          <a:xfrm>
            <a:off x="2998603" y="332819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pic>
        <p:nvPicPr>
          <p:cNvPr id="450565" name="Picture 5" descr="MCj043770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84" y="1456979"/>
            <a:ext cx="757237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66" name="Picture 6" descr="MCj043770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1" y="2752379"/>
            <a:ext cx="757239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67" name="Picture 7" descr="MCj043770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1" y="4082703"/>
            <a:ext cx="757239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8" name="Text Box 8"/>
          <p:cNvSpPr txBox="1">
            <a:spLocks noChangeArrowheads="1"/>
          </p:cNvSpPr>
          <p:nvPr/>
        </p:nvSpPr>
        <p:spPr bwMode="auto">
          <a:xfrm>
            <a:off x="4800600" y="5181602"/>
            <a:ext cx="1168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/>
              <a:t>LSE’s</a:t>
            </a:r>
          </a:p>
        </p:txBody>
      </p:sp>
      <p:sp>
        <p:nvSpPr>
          <p:cNvPr id="450569" name="Line 9"/>
          <p:cNvSpPr>
            <a:spLocks noChangeShapeType="1"/>
          </p:cNvSpPr>
          <p:nvPr/>
        </p:nvSpPr>
        <p:spPr bwMode="auto">
          <a:xfrm>
            <a:off x="5053389" y="3295621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pic>
        <p:nvPicPr>
          <p:cNvPr id="45057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77" y="2417179"/>
            <a:ext cx="557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77" y="3179179"/>
            <a:ext cx="557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488" y="4017379"/>
            <a:ext cx="5572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7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77" y="1655179"/>
            <a:ext cx="557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4" name="Text Box 14"/>
          <p:cNvSpPr txBox="1">
            <a:spLocks noChangeArrowheads="1"/>
          </p:cNvSpPr>
          <p:nvPr/>
        </p:nvSpPr>
        <p:spPr bwMode="auto">
          <a:xfrm>
            <a:off x="10493467" y="5158802"/>
            <a:ext cx="16033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/>
              <a:t>Solar</a:t>
            </a:r>
          </a:p>
          <a:p>
            <a:r>
              <a:rPr lang="en-US" altLang="en-US" sz="2800" b="1" dirty="0"/>
              <a:t>Projects</a:t>
            </a:r>
          </a:p>
        </p:txBody>
      </p:sp>
      <p:sp>
        <p:nvSpPr>
          <p:cNvPr id="450575" name="Text Box 15"/>
          <p:cNvSpPr txBox="1">
            <a:spLocks noChangeArrowheads="1"/>
          </p:cNvSpPr>
          <p:nvPr/>
        </p:nvSpPr>
        <p:spPr bwMode="auto">
          <a:xfrm>
            <a:off x="5302251" y="3608627"/>
            <a:ext cx="9589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/>
              <a:t>Buy</a:t>
            </a:r>
          </a:p>
        </p:txBody>
      </p:sp>
      <p:sp>
        <p:nvSpPr>
          <p:cNvPr id="450576" name="Line 16"/>
          <p:cNvSpPr>
            <a:spLocks noChangeShapeType="1"/>
          </p:cNvSpPr>
          <p:nvPr/>
        </p:nvSpPr>
        <p:spPr bwMode="auto">
          <a:xfrm flipH="1">
            <a:off x="9413934" y="3265141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9346859" y="3512505"/>
            <a:ext cx="914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/>
              <a:t>Sell</a:t>
            </a:r>
          </a:p>
        </p:txBody>
      </p:sp>
      <p:pic>
        <p:nvPicPr>
          <p:cNvPr id="450578" name="Picture 18" descr="MCj0200543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7" y="1655179"/>
            <a:ext cx="2359024" cy="218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9" name="Text Box 19"/>
          <p:cNvSpPr txBox="1">
            <a:spLocks noChangeArrowheads="1"/>
          </p:cNvSpPr>
          <p:nvPr/>
        </p:nvSpPr>
        <p:spPr bwMode="auto">
          <a:xfrm>
            <a:off x="7176107" y="4181070"/>
            <a:ext cx="156966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/>
              <a:t>SREC</a:t>
            </a:r>
          </a:p>
          <a:p>
            <a:r>
              <a:rPr lang="en-US" altLang="en-US" sz="2400" b="1" dirty="0"/>
              <a:t>Market</a:t>
            </a:r>
          </a:p>
          <a:p>
            <a:endParaRPr lang="en-US" altLang="en-US" sz="2400" b="1" dirty="0"/>
          </a:p>
          <a:p>
            <a:r>
              <a:rPr lang="en-US" altLang="en-US" sz="2400" b="1" dirty="0"/>
              <a:t>PJM –EIS</a:t>
            </a:r>
          </a:p>
          <a:p>
            <a:r>
              <a:rPr lang="en-US" altLang="en-US" sz="2400" b="1" dirty="0"/>
              <a:t>GATS</a:t>
            </a:r>
          </a:p>
        </p:txBody>
      </p:sp>
      <p:sp>
        <p:nvSpPr>
          <p:cNvPr id="450580" name="Text Box 20"/>
          <p:cNvSpPr txBox="1">
            <a:spLocks noChangeArrowheads="1"/>
          </p:cNvSpPr>
          <p:nvPr/>
        </p:nvSpPr>
        <p:spPr bwMode="auto">
          <a:xfrm>
            <a:off x="1693022" y="228602"/>
            <a:ext cx="9239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What is a Solar Renewable Energy Certificate  (SREC) ?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How Does the SREC Market Works to help pay for your Solar</a:t>
            </a:r>
          </a:p>
        </p:txBody>
      </p:sp>
      <p:sp>
        <p:nvSpPr>
          <p:cNvPr id="450581" name="Text Box 21"/>
          <p:cNvSpPr txBox="1">
            <a:spLocks noChangeArrowheads="1"/>
          </p:cNvSpPr>
          <p:nvPr/>
        </p:nvSpPr>
        <p:spPr bwMode="auto">
          <a:xfrm>
            <a:off x="1091419" y="5812286"/>
            <a:ext cx="79126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Or the LSE can Choose to pay the Solar </a:t>
            </a:r>
          </a:p>
          <a:p>
            <a:r>
              <a:rPr lang="en-US" altLang="en-US" sz="2400" b="1" dirty="0"/>
              <a:t>Alternate Compliance Payment  (SACP</a:t>
            </a:r>
            <a:r>
              <a:rPr lang="en-US" altLang="en-US" sz="2000" b="1" dirty="0"/>
              <a:t>) upper limit on price (cap) </a:t>
            </a:r>
          </a:p>
        </p:txBody>
      </p:sp>
    </p:spTree>
    <p:extLst>
      <p:ext uri="{BB962C8B-B14F-4D97-AF65-F5344CB8AC3E}">
        <p14:creationId xmlns:p14="http://schemas.microsoft.com/office/powerpoint/2010/main" val="360863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5F4EF1B-BFC0-4F87-9F93-FC973DA94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998448"/>
              </p:ext>
            </p:extLst>
          </p:nvPr>
        </p:nvGraphicFramePr>
        <p:xfrm>
          <a:off x="726142" y="1116106"/>
          <a:ext cx="10475944" cy="5460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36AE9E-EF13-4DC3-9BB1-3A4366A6ACF3}"/>
              </a:ext>
            </a:extLst>
          </p:cNvPr>
          <p:cNvSpPr txBox="1"/>
          <p:nvPr/>
        </p:nvSpPr>
        <p:spPr>
          <a:xfrm>
            <a:off x="535297" y="281285"/>
            <a:ext cx="10475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Clean Energy Policy Changes over time – to achieve larger goals </a:t>
            </a:r>
          </a:p>
        </p:txBody>
      </p:sp>
    </p:spTree>
    <p:extLst>
      <p:ext uri="{BB962C8B-B14F-4D97-AF65-F5344CB8AC3E}">
        <p14:creationId xmlns:p14="http://schemas.microsoft.com/office/powerpoint/2010/main" val="23457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F4761D-D6CC-45A0-B719-DCE85794E9B1}"/>
              </a:ext>
            </a:extLst>
          </p:cNvPr>
          <p:cNvSpPr txBox="1"/>
          <p:nvPr/>
        </p:nvSpPr>
        <p:spPr>
          <a:xfrm>
            <a:off x="1131937" y="412644"/>
            <a:ext cx="948064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To get to 100% clean energy by 2050 or</a:t>
            </a:r>
          </a:p>
          <a:p>
            <a:r>
              <a:rPr lang="en-US" sz="3600" b="1" dirty="0"/>
              <a:t>80 x 50 or 50 x 30 </a:t>
            </a:r>
          </a:p>
          <a:p>
            <a:r>
              <a:rPr lang="en-US" sz="3600" b="1" dirty="0"/>
              <a:t>You don’t really need a federal carbon tax or </a:t>
            </a:r>
          </a:p>
          <a:p>
            <a:r>
              <a:rPr lang="en-US" sz="3600" b="1" dirty="0"/>
              <a:t>a federal clean electricity standard or a state </a:t>
            </a:r>
          </a:p>
          <a:p>
            <a:r>
              <a:rPr lang="en-US" sz="3600" b="1" dirty="0"/>
              <a:t>carbon cap and trade </a:t>
            </a:r>
          </a:p>
          <a:p>
            <a:endParaRPr lang="en-US" sz="1200" b="1" dirty="0"/>
          </a:p>
          <a:p>
            <a:r>
              <a:rPr lang="en-US" sz="3600" b="1" dirty="0"/>
              <a:t>Nice to have but not needed to mitigate the </a:t>
            </a:r>
          </a:p>
          <a:p>
            <a:r>
              <a:rPr lang="en-US" sz="3600" b="1" dirty="0"/>
              <a:t>impacts of greenhouse gas emissions today  </a:t>
            </a:r>
          </a:p>
          <a:p>
            <a:endParaRPr lang="en-US" sz="1200" b="1" dirty="0"/>
          </a:p>
          <a:p>
            <a:r>
              <a:rPr lang="en-US" sz="3600" b="1" dirty="0"/>
              <a:t>You beat this large energy system </a:t>
            </a:r>
          </a:p>
          <a:p>
            <a:r>
              <a:rPr lang="en-US" sz="3600" b="1" dirty="0"/>
              <a:t>“From the inside out” </a:t>
            </a:r>
          </a:p>
        </p:txBody>
      </p:sp>
    </p:spTree>
    <p:extLst>
      <p:ext uri="{BB962C8B-B14F-4D97-AF65-F5344CB8AC3E}">
        <p14:creationId xmlns:p14="http://schemas.microsoft.com/office/powerpoint/2010/main" val="1373928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F4761D-D6CC-45A0-B719-DCE85794E9B1}"/>
              </a:ext>
            </a:extLst>
          </p:cNvPr>
          <p:cNvSpPr txBox="1"/>
          <p:nvPr/>
        </p:nvSpPr>
        <p:spPr>
          <a:xfrm>
            <a:off x="1131937" y="412644"/>
            <a:ext cx="9480645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Five Simple Currently Cost Effective (even without subsidies) Clean Energy Technologies  (EE/RE) that can be Implemented Incrementally to Mitigate Climate Change by Reducing Greenhouse Gas Emissions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Solar (RE)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Storage (CE)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Electric Vehicles (EE)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Heat Pumps (EE)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Smart Grid (CE)   </a:t>
            </a:r>
          </a:p>
        </p:txBody>
      </p:sp>
    </p:spTree>
    <p:extLst>
      <p:ext uri="{BB962C8B-B14F-4D97-AF65-F5344CB8AC3E}">
        <p14:creationId xmlns:p14="http://schemas.microsoft.com/office/powerpoint/2010/main" val="2408225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694" y="428126"/>
            <a:ext cx="10916578" cy="618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What is your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Carbon Footprint</a:t>
            </a:r>
          </a:p>
          <a:p>
            <a:pPr defTabSz="914377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Just need to know your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annual energy usage </a:t>
            </a:r>
          </a:p>
          <a:p>
            <a:pPr defTabSz="914377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Annual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electric use   – electric bill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Annual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natural gas use – natural gas bill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Annual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gasoline use – gasoline bills/mileage</a:t>
            </a:r>
          </a:p>
          <a:p>
            <a:pPr defTabSz="914377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Your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household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CO2 = 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energy usage * emission factor (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lbs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/unit of energy)</a:t>
            </a:r>
          </a:p>
          <a:p>
            <a:pPr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950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694" y="428126"/>
            <a:ext cx="11519436" cy="5139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Household Energy use assumptions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2,400 sq ft single family home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3 member household 2 adult 1 child under 18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2 average fuel economy cars driven the average miles/ year</a:t>
            </a:r>
          </a:p>
          <a:p>
            <a:pPr defTabSz="914377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Gasoline – per EPA/DOE and USDOT-FHWA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13,000 miles/year/vehicle * 2  / 25 miles/gal = 1,000 gals/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Natural Gas per EIA average eff furnace and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hwh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= 1,000 therms per year 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Electricity per EIA average CAC and lighting = 9,000 kWh per years</a:t>
            </a:r>
          </a:p>
          <a:p>
            <a:pPr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82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285" y="23082"/>
            <a:ext cx="11299842" cy="637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Gasoline</a:t>
            </a: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1,000 gal/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* 19.6 lbs of CO2/gal = 19,600 lbs of CO2/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sz="1333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$3.20/gal * 1,000 gal/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= $3,200/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  (4% annual cost at medium income)</a:t>
            </a:r>
          </a:p>
          <a:p>
            <a:pPr defTabSz="914377"/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Natural gas </a:t>
            </a: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1,000 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therms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* 11.7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lbs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of CO2/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therms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= 11,700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lbs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of CO2/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sz="1333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$1.10/therm * 1,100 therms/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= $1,100/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  (1.4% at medium income)</a:t>
            </a:r>
          </a:p>
          <a:p>
            <a:pPr defTabSz="914377"/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Electricity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9,000 kWh/year * 0.75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lbs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of CO2/kWh = 6,750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lbs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of CO2/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sz="1333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$0.165/kWh * 9,000 kWh/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= $1,500  (2% at medium income)</a:t>
            </a:r>
          </a:p>
          <a:p>
            <a:pPr defTabSz="914377"/>
            <a:endParaRPr lang="en-US" sz="2667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Total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= 40,010 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lb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of CO2 / HH or 20 T/HH - $5,800/</a:t>
            </a:r>
            <a:r>
              <a:rPr lang="en-US" sz="2667" b="1" dirty="0" err="1">
                <a:solidFill>
                  <a:prstClr val="black"/>
                </a:solidFill>
                <a:latin typeface="Calibri" panose="020F0502020204030204"/>
              </a:rPr>
              <a:t>yr</a:t>
            </a:r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 (7% at medium income)</a:t>
            </a:r>
          </a:p>
        </p:txBody>
      </p:sp>
    </p:spTree>
    <p:extLst>
      <p:ext uri="{BB962C8B-B14F-4D97-AF65-F5344CB8AC3E}">
        <p14:creationId xmlns:p14="http://schemas.microsoft.com/office/powerpoint/2010/main" val="2816053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BD136B-0D5B-45A4-B65A-3253FAD96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03251" y="-1647359"/>
            <a:ext cx="5062817" cy="1137621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5FB9576-B87E-46C5-8DAD-B6D18235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16" y="127561"/>
            <a:ext cx="6800850" cy="276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57A45-443B-4D6A-9CCE-EBD732119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34" y="709336"/>
            <a:ext cx="4108986" cy="7687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0D1CD7-E78A-4FA2-B20F-45126C35CA30}"/>
              </a:ext>
            </a:extLst>
          </p:cNvPr>
          <p:cNvCxnSpPr>
            <a:cxnSpLocks/>
          </p:cNvCxnSpPr>
          <p:nvPr/>
        </p:nvCxnSpPr>
        <p:spPr>
          <a:xfrm flipV="1">
            <a:off x="9130553" y="5634318"/>
            <a:ext cx="0" cy="6723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FBDBE54-A71A-4D25-9E2C-EE2357B727A3}"/>
              </a:ext>
            </a:extLst>
          </p:cNvPr>
          <p:cNvSpPr/>
          <p:nvPr/>
        </p:nvSpPr>
        <p:spPr>
          <a:xfrm>
            <a:off x="4003963" y="6109855"/>
            <a:ext cx="1801091" cy="62058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 average </a:t>
            </a:r>
          </a:p>
          <a:p>
            <a:pPr algn="ctr"/>
            <a:r>
              <a:rPr lang="en-US" sz="2000" b="1" dirty="0"/>
              <a:t>884 #/MWH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351AA8-A4F1-47E7-B14A-06415824BB65}"/>
              </a:ext>
            </a:extLst>
          </p:cNvPr>
          <p:cNvCxnSpPr/>
          <p:nvPr/>
        </p:nvCxnSpPr>
        <p:spPr>
          <a:xfrm flipV="1">
            <a:off x="5334000" y="5278582"/>
            <a:ext cx="0" cy="8312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67D7D8-5778-4B1D-89E7-A18B6C8DC737}"/>
              </a:ext>
            </a:extLst>
          </p:cNvPr>
          <p:cNvCxnSpPr/>
          <p:nvPr/>
        </p:nvCxnSpPr>
        <p:spPr>
          <a:xfrm flipV="1">
            <a:off x="5021916" y="5153891"/>
            <a:ext cx="0" cy="4804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B9A69C-BC10-4276-B96C-9C399F2B5AF6}"/>
              </a:ext>
            </a:extLst>
          </p:cNvPr>
          <p:cNvSpPr/>
          <p:nvPr/>
        </p:nvSpPr>
        <p:spPr>
          <a:xfrm>
            <a:off x="4003963" y="5634318"/>
            <a:ext cx="1017950" cy="37855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PJM avg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CAC12-055E-4D17-B4A4-3D7C64B52F0B}"/>
              </a:ext>
            </a:extLst>
          </p:cNvPr>
          <p:cNvSpPr/>
          <p:nvPr/>
        </p:nvSpPr>
        <p:spPr>
          <a:xfrm>
            <a:off x="8575964" y="6306671"/>
            <a:ext cx="1260763" cy="42376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 Jersey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1D2EE7-C22D-4BE8-A320-EAF641503945}"/>
              </a:ext>
            </a:extLst>
          </p:cNvPr>
          <p:cNvSpPr txBox="1"/>
          <p:nvPr/>
        </p:nvSpPr>
        <p:spPr>
          <a:xfrm>
            <a:off x="446552" y="127561"/>
            <a:ext cx="3754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Electric Generation Facilities in-state Emissions Rate </a:t>
            </a:r>
          </a:p>
        </p:txBody>
      </p:sp>
    </p:spTree>
    <p:extLst>
      <p:ext uri="{BB962C8B-B14F-4D97-AF65-F5344CB8AC3E}">
        <p14:creationId xmlns:p14="http://schemas.microsoft.com/office/powerpoint/2010/main" val="248900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Image result for regional natural gas pipelin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7" y="673210"/>
            <a:ext cx="5437455" cy="55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09" y="975230"/>
            <a:ext cx="6007007" cy="46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8707" y="6340698"/>
            <a:ext cx="10546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300,000 miles of inter and intrastate pipelines and 2.1 M miles of distribution pipes</a:t>
            </a:r>
          </a:p>
        </p:txBody>
      </p:sp>
    </p:spTree>
    <p:extLst>
      <p:ext uri="{BB962C8B-B14F-4D97-AF65-F5344CB8AC3E}">
        <p14:creationId xmlns:p14="http://schemas.microsoft.com/office/powerpoint/2010/main" val="125020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352" y="5022243"/>
            <a:ext cx="10353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HH energy cost - $5,800 per year Total HH carbon footprint 40,000 # - 18 MT</a:t>
            </a:r>
          </a:p>
          <a:p>
            <a:r>
              <a:rPr lang="en-US" sz="2400" dirty="0"/>
              <a:t>Your HH CO2 footprint is 0.00004% of NJ total and 0.0000007% of US total</a:t>
            </a:r>
          </a:p>
          <a:p>
            <a:r>
              <a:rPr lang="en-US" sz="2400" dirty="0"/>
              <a:t>NJ 115 MMT of CO2  US 6,500 MMT of CO2 and 433,000 MMT of CO2 Global</a:t>
            </a:r>
          </a:p>
          <a:p>
            <a:r>
              <a:rPr lang="en-US" sz="2400" dirty="0"/>
              <a:t>NJ is &lt; 2% of US total CO2 emissions and US is 15% of Global CO2 emissions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9A71E5-E68B-4C1B-958D-3B58692596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640447"/>
              </p:ext>
            </p:extLst>
          </p:nvPr>
        </p:nvGraphicFramePr>
        <p:xfrm>
          <a:off x="346364" y="266097"/>
          <a:ext cx="5860472" cy="459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87D9192-E9A2-4FC5-967F-013F26057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687701"/>
              </p:ext>
            </p:extLst>
          </p:nvPr>
        </p:nvGraphicFramePr>
        <p:xfrm>
          <a:off x="6096000" y="266097"/>
          <a:ext cx="5126182" cy="459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2123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219" y="470655"/>
            <a:ext cx="11019042" cy="4955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Your electric bill and Natural gas heating usage and costs</a:t>
            </a:r>
          </a:p>
          <a:p>
            <a:pPr defTabSz="914377"/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www.pseg.com/home/save/manage_costs/tips_tools.jsp</a:t>
            </a: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https://www.firstenergycorp.com/save_energy/save_energy_new_jersey/for_your_home_nj.html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https://www.njng.com/save-energy-money/ctp/index.aspx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en-US" sz="4800" b="1" dirty="0"/>
              <a:t>Home Energy Calculator </a:t>
            </a:r>
          </a:p>
          <a:p>
            <a:r>
              <a:rPr lang="en-US" sz="2400" b="1" dirty="0">
                <a:hlinkClick r:id="rId5"/>
              </a:rPr>
              <a:t>https://nj.pseg.com/saveenergyandmoney/energysavingpage/homeenergyanalyzer</a:t>
            </a:r>
            <a:r>
              <a:rPr lang="en-US" sz="2400" b="1" dirty="0"/>
              <a:t>  </a:t>
            </a:r>
          </a:p>
          <a:p>
            <a:r>
              <a:rPr lang="en-US" sz="2400" b="1" dirty="0">
                <a:hlinkClick r:id="rId6"/>
              </a:rPr>
              <a:t>https://www.firstenergycorp.com/save_energy/home_energy_analyzer.html</a:t>
            </a:r>
            <a:r>
              <a:rPr lang="en-US" sz="2400" b="1" dirty="0"/>
              <a:t> </a:t>
            </a:r>
          </a:p>
          <a:p>
            <a:pPr defTabSz="914377"/>
            <a:r>
              <a:rPr lang="en-US" sz="2400" b="1" dirty="0">
                <a:hlinkClick r:id="rId7"/>
              </a:rPr>
              <a:t>https://www.njng.com/save-energy-money/ctp/dashboard.aspx</a:t>
            </a:r>
            <a:r>
              <a:rPr lang="en-US" sz="2400" b="1" dirty="0"/>
              <a:t> </a:t>
            </a:r>
          </a:p>
          <a:p>
            <a:pPr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Fill in question on Home type/age, insulation, windows,</a:t>
            </a:r>
          </a:p>
          <a:p>
            <a:pPr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HVAC, HWH,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Refrig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/Freezer, TV, Kitchen …</a:t>
            </a:r>
          </a:p>
        </p:txBody>
      </p:sp>
    </p:spTree>
    <p:extLst>
      <p:ext uri="{BB962C8B-B14F-4D97-AF65-F5344CB8AC3E}">
        <p14:creationId xmlns:p14="http://schemas.microsoft.com/office/powerpoint/2010/main" val="3198349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395" y="33528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747" y="52762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93432"/>
              </p:ext>
            </p:extLst>
          </p:nvPr>
        </p:nvGraphicFramePr>
        <p:xfrm>
          <a:off x="954864" y="656098"/>
          <a:ext cx="10282271" cy="5529549"/>
        </p:xfrm>
        <a:graphic>
          <a:graphicData uri="http://schemas.openxmlformats.org/drawingml/2006/table">
            <a:tbl>
              <a:tblPr/>
              <a:tblGrid>
                <a:gridCol w="1795317">
                  <a:extLst>
                    <a:ext uri="{9D8B030D-6E8A-4147-A177-3AD203B41FA5}">
                      <a16:colId xmlns:a16="http://schemas.microsoft.com/office/drawing/2014/main" val="4259540185"/>
                    </a:ext>
                  </a:extLst>
                </a:gridCol>
                <a:gridCol w="1795317">
                  <a:extLst>
                    <a:ext uri="{9D8B030D-6E8A-4147-A177-3AD203B41FA5}">
                      <a16:colId xmlns:a16="http://schemas.microsoft.com/office/drawing/2014/main" val="4234444955"/>
                    </a:ext>
                  </a:extLst>
                </a:gridCol>
                <a:gridCol w="6691637">
                  <a:extLst>
                    <a:ext uri="{9D8B030D-6E8A-4147-A177-3AD203B41FA5}">
                      <a16:colId xmlns:a16="http://schemas.microsoft.com/office/drawing/2014/main" val="294108850"/>
                    </a:ext>
                  </a:extLst>
                </a:gridCol>
              </a:tblGrid>
              <a:tr h="63117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kWh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Electric</a:t>
                      </a:r>
                      <a:br>
                        <a:rPr lang="en-US" sz="1900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Costs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2290819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Cooling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6,929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$1,142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32479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Heating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498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$73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490991"/>
                  </a:ext>
                </a:extLst>
              </a:tr>
              <a:tr h="631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Refrigerators/Freezers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511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$78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21092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Lighting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288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$44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168784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Dishwasher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49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$7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476394"/>
                  </a:ext>
                </a:extLst>
              </a:tr>
              <a:tr h="631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Clothes Washer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$4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221661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Clothes Dryer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469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$72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566705"/>
                  </a:ext>
                </a:extLst>
              </a:tr>
              <a:tr h="631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Elec. Base Charge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N/A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$29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301286"/>
                  </a:ext>
                </a:extLst>
              </a:tr>
              <a:tr h="33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Total Per Year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8,771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$1,450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038184"/>
                  </a:ext>
                </a:extLst>
              </a:tr>
              <a:tr h="10186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Average Per Month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>
                          <a:effectLst/>
                          <a:latin typeface="Verdana" panose="020B0604030504040204" pitchFamily="34" charset="0"/>
                        </a:rPr>
                        <a:t>731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dirty="0">
                          <a:effectLst/>
                          <a:latin typeface="Verdana" panose="020B0604030504040204" pitchFamily="34" charset="0"/>
                        </a:rPr>
                        <a:t>$121</a:t>
                      </a:r>
                    </a:p>
                  </a:txBody>
                  <a:tcPr marL="14903" marR="14903" marT="14903" marB="149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3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726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8" y="28875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395" y="33528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2" y="718604"/>
            <a:ext cx="10253039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sz="2800" baseline="7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747" y="59519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122" name="Picture 2" descr="http://c03.apogee.net/apotemp/pseg_ajcucytv5ags4rpw3rshiqwk_03122017040433_ctlElectricUsageStackChart.png?9f6b2086-b568-4ebd-a308-9991f304c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288757"/>
            <a:ext cx="11590019" cy="65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95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6" name="Picture 2" descr="http://c03.apogee.net/apotemp/pseg_1tbw5kw0i0h1vo2hgsarwayr_05012017025707_FuelUsage.png?38cb318b-1ec1-4eaf-a843-2b893c27fb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1" y="259200"/>
            <a:ext cx="11404799" cy="60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50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019" y="340601"/>
            <a:ext cx="1139274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How much solar do you need for an average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Single family home (SFH) approx. 2,500 sq ft</a:t>
            </a:r>
          </a:p>
          <a:p>
            <a:pPr defTabSz="914377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Rule of Thumb –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1,100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kWh per year per KW installed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			 -  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1,200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kWh/kW for HE panels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Solar panels  = 45 sq ft / kW  to  60 sq ft / kW</a:t>
            </a:r>
          </a:p>
          <a:p>
            <a:pPr defTabSz="914377"/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SFH uses 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9,000 kWh /1,100 = 8 kW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9,000 kWh /1,200 = 7.5 kW</a:t>
            </a:r>
          </a:p>
          <a:p>
            <a:pPr defTabSz="914377"/>
            <a:endParaRPr lang="en-US" sz="12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7.5 kW X 50 sq ft/kW = 375 sq ft – 24 solar panels </a:t>
            </a:r>
          </a:p>
          <a:p>
            <a:pPr defTabSz="914377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375 sq ft =  16 ft X 24 ft  - 3 rows of 8 solar panels </a:t>
            </a:r>
          </a:p>
        </p:txBody>
      </p:sp>
    </p:spTree>
    <p:extLst>
      <p:ext uri="{BB962C8B-B14F-4D97-AF65-F5344CB8AC3E}">
        <p14:creationId xmlns:p14="http://schemas.microsoft.com/office/powerpoint/2010/main" val="1806083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120700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D4977-603A-4B59-BAAD-6E60C3F8C1F4}"/>
              </a:ext>
            </a:extLst>
          </p:cNvPr>
          <p:cNvSpPr txBox="1"/>
          <p:nvPr/>
        </p:nvSpPr>
        <p:spPr>
          <a:xfrm>
            <a:off x="7000406" y="5306519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= 10.76 ft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8035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749813"/>
            <a:ext cx="10515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DC System Size (kW):  7.0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Module Type:  Standard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Array Type:  Fixed (open rack)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System Losses (%):  14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Tilt (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deg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):  20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Azimuth (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deg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):  180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Draw Your System  - customize your system on a map. (optional)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Average Cost of Electricity Purchased from Utility ($/kWh):  0.165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" y="340152"/>
            <a:ext cx="106375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NREL’s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solar installation model – PV WATTS    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http://pvwatts.nrel.gov/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http://www.njcleanenergy.com/files/file/Renewable_Programs/NJCEPPVWattsCalculatorTraining21815.pdf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2" y="5528995"/>
            <a:ext cx="9772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NREL solar installation, performance cost and financing model 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- </a:t>
            </a:r>
          </a:p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System Advisor Model SAM    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https://sam.nrel.gov/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973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vwatts.nrel.gov/img/shadow_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536825"/>
            <a:ext cx="14478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5572" y="814387"/>
          <a:ext cx="5439200" cy="5229220"/>
        </p:xfrm>
        <a:graphic>
          <a:graphicData uri="http://schemas.openxmlformats.org/drawingml/2006/table">
            <a:tbl>
              <a:tblPr/>
              <a:tblGrid>
                <a:gridCol w="135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922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Solar Radiation( kWh / m2 / day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AC Energy( kWh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Energy Value( $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2.78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527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596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4.34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4.95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844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5.69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974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5.86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946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5.73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945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5.47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894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4.91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3.99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694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November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2.68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471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2.35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438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74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Annual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4.36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8,921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$ 1,606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41785" y="6254688"/>
            <a:ext cx="301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7.0 KW south facing at 20</a:t>
            </a:r>
            <a:r>
              <a:rPr lang="en-US" baseline="5000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tilt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167759"/>
            <a:ext cx="67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NREL’s solar installation model – PV WATTS    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http://pvwatts.nrel.gov/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791200" y="778946"/>
          <a:ext cx="6163733" cy="526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70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6" y="2887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394" y="3352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215" y="718602"/>
            <a:ext cx="10253039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aseline="7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2746" y="5951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pic>
        <p:nvPicPr>
          <p:cNvPr id="5122" name="Picture 2" descr="http://c03.apogee.net/apotemp/pseg_ajcucytv5ags4rpw3rshiqwk_03122017040433_ctlElectricUsageStackChart.png?9f6b2086-b568-4ebd-a308-9991f304c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1" y="399786"/>
            <a:ext cx="6204852" cy="63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8A3B5A-1B65-4F78-B5F8-C3402EC798BA}"/>
              </a:ext>
            </a:extLst>
          </p:cNvPr>
          <p:cNvSpPr txBox="1"/>
          <p:nvPr/>
        </p:nvSpPr>
        <p:spPr>
          <a:xfrm>
            <a:off x="6505843" y="5750328"/>
            <a:ext cx="5727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July and August electricity usage = 1,500 </a:t>
            </a:r>
            <a:r>
              <a:rPr lang="en-US" sz="2000" dirty="0" err="1"/>
              <a:t>KWh</a:t>
            </a:r>
            <a:r>
              <a:rPr lang="en-US" sz="2000" dirty="0"/>
              <a:t>/month</a:t>
            </a:r>
          </a:p>
          <a:p>
            <a:r>
              <a:rPr lang="en-US" sz="2000" dirty="0"/>
              <a:t>more than the PV system generates = $250/month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C01EA-1F2A-4A68-BE3E-FEFCB1461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71" y="399785"/>
            <a:ext cx="5445252" cy="50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68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 descr="Image result for interstate oil pipelin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3" y="305231"/>
            <a:ext cx="5900216" cy="57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45" name="Picture 5" descr="Image result for interstate oil pipeline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10" y="4"/>
            <a:ext cx="5980308" cy="601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101" y="6158298"/>
            <a:ext cx="51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193,000 miles of fuel oil pipelines in US </a:t>
            </a:r>
          </a:p>
        </p:txBody>
      </p:sp>
    </p:spTree>
    <p:extLst>
      <p:ext uri="{BB962C8B-B14F-4D97-AF65-F5344CB8AC3E}">
        <p14:creationId xmlns:p14="http://schemas.microsoft.com/office/powerpoint/2010/main" val="342335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6" y="2887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394" y="3352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7798" y="560489"/>
            <a:ext cx="10253039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aseline="7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2746" y="5951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A3B5A-1B65-4F78-B5F8-C3402EC798BA}"/>
              </a:ext>
            </a:extLst>
          </p:cNvPr>
          <p:cNvSpPr txBox="1"/>
          <p:nvPr/>
        </p:nvSpPr>
        <p:spPr>
          <a:xfrm>
            <a:off x="6505843" y="5750328"/>
            <a:ext cx="5727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July and August electricity usage = 500 </a:t>
            </a:r>
            <a:r>
              <a:rPr lang="en-US" sz="2000" dirty="0" err="1"/>
              <a:t>KWh</a:t>
            </a:r>
            <a:r>
              <a:rPr lang="en-US" sz="2000" dirty="0"/>
              <a:t>/month</a:t>
            </a:r>
          </a:p>
          <a:p>
            <a:r>
              <a:rPr lang="en-US" sz="2000" dirty="0"/>
              <a:t>More than the PV system generates = $250/month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9A452-6B19-4A73-9265-99BCDBC4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0" y="452274"/>
            <a:ext cx="5727465" cy="600594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5A548C-6A63-4BE6-B295-2E56862B1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59583"/>
              </p:ext>
            </p:extLst>
          </p:nvPr>
        </p:nvGraphicFramePr>
        <p:xfrm>
          <a:off x="6281996" y="452274"/>
          <a:ext cx="5439200" cy="5229220"/>
        </p:xfrm>
        <a:graphic>
          <a:graphicData uri="http://schemas.openxmlformats.org/drawingml/2006/table">
            <a:tbl>
              <a:tblPr/>
              <a:tblGrid>
                <a:gridCol w="135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922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Solar Radiation( kWh / m2 / day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AC Energy( kWh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Energy Value( $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2.78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527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596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4.34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4.95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844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5.69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974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5.86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946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5.73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945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5.47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894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4.91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3.99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694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November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2.68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471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02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2.35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438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74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Annual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4.36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8,921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$ 1,606</a:t>
                      </a:r>
                    </a:p>
                  </a:txBody>
                  <a:tcPr marL="26087" marR="26087" marT="52175" marB="52175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1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8849" y="681258"/>
            <a:ext cx="10595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4.  Calculate your cost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7 kW X $3 per watt installed = $21,000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Exempt from sales tax – Exempt from property tax &gt;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26% federal Investment tax credit ITC = $5,460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$15,540 is the net cost of the 7 kW solar PV system after accounting for your ITC  </a:t>
            </a:r>
          </a:p>
        </p:txBody>
      </p:sp>
    </p:spTree>
    <p:extLst>
      <p:ext uri="{BB962C8B-B14F-4D97-AF65-F5344CB8AC3E}">
        <p14:creationId xmlns:p14="http://schemas.microsoft.com/office/powerpoint/2010/main" val="196777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6" y="288757"/>
            <a:ext cx="7764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USDOE NREL and LBL Tracking the Sun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5394" y="3352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" y="718602"/>
            <a:ext cx="10253039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aseline="7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2746" y="59519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D0775-3F31-4ADD-97E3-F72EE8484004}"/>
              </a:ext>
            </a:extLst>
          </p:cNvPr>
          <p:cNvSpPr txBox="1"/>
          <p:nvPr/>
        </p:nvSpPr>
        <p:spPr>
          <a:xfrm>
            <a:off x="379771" y="638621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https://www.nrel.gov/docs/fy21osti/77324.pdf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28E75-1BA3-4D11-B00B-7A2D8332A469}"/>
              </a:ext>
            </a:extLst>
          </p:cNvPr>
          <p:cNvSpPr txBox="1"/>
          <p:nvPr/>
        </p:nvSpPr>
        <p:spPr>
          <a:xfrm>
            <a:off x="5482713" y="6246076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https://emp.lbl.gov/sites/default/files/2_tracking_the_sun_2021_report.pdf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8826B3-37EB-436B-B8B0-664916ED5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93844" y="-2310495"/>
            <a:ext cx="5204311" cy="116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3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1623" y="422178"/>
            <a:ext cx="11201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5.  Calculate your simple payback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Total cost / total annual revenues = years  needed 									to pay for the system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You need to know the value of your: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Avoided retail electricity cost from Net Metering 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Value of Solar Renewable Energy Certificate SREC II 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How long will you receive these revenues  </a:t>
            </a:r>
          </a:p>
        </p:txBody>
      </p:sp>
    </p:spTree>
    <p:extLst>
      <p:ext uri="{BB962C8B-B14F-4D97-AF65-F5344CB8AC3E}">
        <p14:creationId xmlns:p14="http://schemas.microsoft.com/office/powerpoint/2010/main" val="1653627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6862" y="681258"/>
            <a:ext cx="11623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prstClr val="black"/>
              </a:solidFill>
            </a:endParaRP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5B8A65-47B5-4273-A491-51A16F3AA185}"/>
              </a:ext>
            </a:extLst>
          </p:cNvPr>
          <p:cNvGraphicFramePr>
            <a:graphicFrameLocks noGrp="1"/>
          </p:cNvGraphicFramePr>
          <p:nvPr/>
        </p:nvGraphicFramePr>
        <p:xfrm>
          <a:off x="604435" y="533028"/>
          <a:ext cx="4091550" cy="4210050"/>
        </p:xfrm>
        <a:graphic>
          <a:graphicData uri="http://schemas.openxmlformats.org/drawingml/2006/table">
            <a:tbl>
              <a:tblPr/>
              <a:tblGrid>
                <a:gridCol w="1363850">
                  <a:extLst>
                    <a:ext uri="{9D8B030D-6E8A-4147-A177-3AD203B41FA5}">
                      <a16:colId xmlns:a16="http://schemas.microsoft.com/office/drawing/2014/main" val="2154540633"/>
                    </a:ext>
                  </a:extLst>
                </a:gridCol>
                <a:gridCol w="1363850">
                  <a:extLst>
                    <a:ext uri="{9D8B030D-6E8A-4147-A177-3AD203B41FA5}">
                      <a16:colId xmlns:a16="http://schemas.microsoft.com/office/drawing/2014/main" val="3518529090"/>
                    </a:ext>
                  </a:extLst>
                </a:gridCol>
                <a:gridCol w="1363850">
                  <a:extLst>
                    <a:ext uri="{9D8B030D-6E8A-4147-A177-3AD203B41FA5}">
                      <a16:colId xmlns:a16="http://schemas.microsoft.com/office/drawing/2014/main" val="6218749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Market Segments</a:t>
                      </a:r>
                      <a:endParaRPr lang="en-US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System Size</a:t>
                      </a:r>
                      <a:endParaRPr lang="en-US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MW (dc) Capacity Blocks</a:t>
                      </a:r>
                      <a:endParaRPr lang="en-US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81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Net-Metered Residential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Sizes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 MW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2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Net Metered Non-Residential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sizes at or below 5 MW (dc)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 MW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45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Community Solar including LMI and Non-LMI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All sizes at or below 5 MW (dc)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 MW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18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Interim Subsection (t) Grid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All Sizes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 MW (Interim Basis)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53995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A1EB0F5-5FD2-4BE0-BDCF-5EF84576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83899" y="358252"/>
            <a:ext cx="229374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791A4-81DD-42F7-A832-2D5FE4050F69}"/>
              </a:ext>
            </a:extLst>
          </p:cNvPr>
          <p:cNvSpPr txBox="1"/>
          <p:nvPr/>
        </p:nvSpPr>
        <p:spPr>
          <a:xfrm>
            <a:off x="-596" y="53145"/>
            <a:ext cx="4805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ADI Capacity Blocks by Market Segment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644F225-D417-4905-8FA7-8A239003707F}"/>
              </a:ext>
            </a:extLst>
          </p:cNvPr>
          <p:cNvGraphicFramePr>
            <a:graphicFrameLocks noGrp="1"/>
          </p:cNvGraphicFramePr>
          <p:nvPr/>
        </p:nvGraphicFramePr>
        <p:xfrm>
          <a:off x="4913558" y="237811"/>
          <a:ext cx="6891580" cy="6353096"/>
        </p:xfrm>
        <a:graphic>
          <a:graphicData uri="http://schemas.openxmlformats.org/drawingml/2006/table">
            <a:tbl>
              <a:tblPr/>
              <a:tblGrid>
                <a:gridCol w="1722895">
                  <a:extLst>
                    <a:ext uri="{9D8B030D-6E8A-4147-A177-3AD203B41FA5}">
                      <a16:colId xmlns:a16="http://schemas.microsoft.com/office/drawing/2014/main" val="1860660596"/>
                    </a:ext>
                  </a:extLst>
                </a:gridCol>
                <a:gridCol w="1722895">
                  <a:extLst>
                    <a:ext uri="{9D8B030D-6E8A-4147-A177-3AD203B41FA5}">
                      <a16:colId xmlns:a16="http://schemas.microsoft.com/office/drawing/2014/main" val="436737462"/>
                    </a:ext>
                  </a:extLst>
                </a:gridCol>
                <a:gridCol w="1722895">
                  <a:extLst>
                    <a:ext uri="{9D8B030D-6E8A-4147-A177-3AD203B41FA5}">
                      <a16:colId xmlns:a16="http://schemas.microsoft.com/office/drawing/2014/main" val="1401464800"/>
                    </a:ext>
                  </a:extLst>
                </a:gridCol>
                <a:gridCol w="1722895">
                  <a:extLst>
                    <a:ext uri="{9D8B030D-6E8A-4147-A177-3AD203B41FA5}">
                      <a16:colId xmlns:a16="http://schemas.microsoft.com/office/drawing/2014/main" val="2084855680"/>
                    </a:ext>
                  </a:extLst>
                </a:gridCol>
              </a:tblGrid>
              <a:tr h="461915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Market Segments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System Size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Incentive Values ($/SREC-II)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*Public Entities (($20 Adder)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084096"/>
                  </a:ext>
                </a:extLst>
              </a:tr>
              <a:tr h="461915">
                <a:tc>
                  <a:txBody>
                    <a:bodyPr/>
                    <a:lstStyle/>
                    <a:p>
                      <a:r>
                        <a:rPr lang="en-US" sz="2000" b="1"/>
                        <a:t>Net-Metered Residential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All Sizes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$90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N/A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267607"/>
                  </a:ext>
                </a:extLst>
              </a:tr>
              <a:tr h="1223072">
                <a:tc>
                  <a:txBody>
                    <a:bodyPr/>
                    <a:lstStyle/>
                    <a:p>
                      <a:r>
                        <a:rPr lang="en-US" sz="1400" b="1"/>
                        <a:t>Small Net-Metered Non-Residential located on Rooftop, Carport, Canopy and Floating Solar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Projects smaller than 1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$100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$120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5926"/>
                  </a:ext>
                </a:extLst>
              </a:tr>
              <a:tr h="700839">
                <a:tc>
                  <a:txBody>
                    <a:bodyPr/>
                    <a:lstStyle/>
                    <a:p>
                      <a:r>
                        <a:rPr lang="en-US" sz="1400" b="1"/>
                        <a:t>Small Net Metered Non-Residential Ground Mount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Projects smaller than 1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$85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$105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377355"/>
                  </a:ext>
                </a:extLst>
              </a:tr>
              <a:tr h="1223072">
                <a:tc>
                  <a:txBody>
                    <a:bodyPr/>
                    <a:lstStyle/>
                    <a:p>
                      <a:r>
                        <a:rPr lang="en-US" sz="1400" b="1"/>
                        <a:t>Large Net Metered Non- Residential located on Rooftop, Carport, Canopy and Floating Solar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Projects 1 MW to 5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$90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$110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07623"/>
                  </a:ext>
                </a:extLst>
              </a:tr>
              <a:tr h="700839">
                <a:tc>
                  <a:txBody>
                    <a:bodyPr/>
                    <a:lstStyle/>
                    <a:p>
                      <a:r>
                        <a:rPr lang="en-US" sz="1400" b="1"/>
                        <a:t>Large Net Metered Non-Residential Ground Mount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Projects 1 MW to 5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$80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$100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575943"/>
                  </a:ext>
                </a:extLst>
              </a:tr>
              <a:tr h="355882">
                <a:tc>
                  <a:txBody>
                    <a:bodyPr/>
                    <a:lstStyle/>
                    <a:p>
                      <a:r>
                        <a:rPr lang="en-US" sz="1400" b="1"/>
                        <a:t>Community Solar LMI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Up to 5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$90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N/A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50600"/>
                  </a:ext>
                </a:extLst>
              </a:tr>
              <a:tr h="404917">
                <a:tc>
                  <a:txBody>
                    <a:bodyPr/>
                    <a:lstStyle/>
                    <a:p>
                      <a:r>
                        <a:rPr lang="en-US" sz="1400" b="1"/>
                        <a:t>Community Solar Non-LMI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Up to 5 MW (dc)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$70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N/A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164304"/>
                  </a:ext>
                </a:extLst>
              </a:tr>
              <a:tr h="606360">
                <a:tc>
                  <a:txBody>
                    <a:bodyPr/>
                    <a:lstStyle/>
                    <a:p>
                      <a:r>
                        <a:rPr lang="en-US" sz="1400" b="1"/>
                        <a:t>**Interim Subsection (t) Grid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All Sizes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$100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N/A</a:t>
                      </a:r>
                    </a:p>
                  </a:txBody>
                  <a:tcPr marL="3172" marR="3172" marT="3172" marB="31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11363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081EB44-352D-4CDF-AC20-C3C66E15C1A0}"/>
              </a:ext>
            </a:extLst>
          </p:cNvPr>
          <p:cNvSpPr txBox="1"/>
          <p:nvPr/>
        </p:nvSpPr>
        <p:spPr>
          <a:xfrm>
            <a:off x="552772" y="5066084"/>
            <a:ext cx="3900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https://njcleanenergy.com/renewable-energy/programs/susi-program/adi-program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700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6862" y="681258"/>
            <a:ext cx="116234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5.  Calculate your simple payback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The New Jersey Solar Incentive is now a feed-in-tariff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Successor Solar Incentive (</a:t>
            </a:r>
            <a:r>
              <a:rPr lang="en-US" sz="3600" b="1" dirty="0" err="1">
                <a:solidFill>
                  <a:prstClr val="black"/>
                </a:solidFill>
              </a:rPr>
              <a:t>SuSI</a:t>
            </a:r>
            <a:r>
              <a:rPr lang="en-US" sz="3600" b="1" dirty="0">
                <a:solidFill>
                  <a:prstClr val="black"/>
                </a:solidFill>
              </a:rPr>
              <a:t>) – SREC II</a:t>
            </a:r>
          </a:p>
          <a:p>
            <a:r>
              <a:rPr lang="en-US" sz="3600" b="1" dirty="0">
                <a:solidFill>
                  <a:prstClr val="black"/>
                </a:solidFill>
              </a:rPr>
              <a:t>The incentive is administratively determined </a:t>
            </a: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Value of </a:t>
            </a:r>
            <a:r>
              <a:rPr lang="en-US" sz="3600" b="1" dirty="0" err="1">
                <a:solidFill>
                  <a:prstClr val="black"/>
                </a:solidFill>
              </a:rPr>
              <a:t>SuSI</a:t>
            </a:r>
            <a:r>
              <a:rPr lang="en-US" sz="3600" b="1" dirty="0">
                <a:solidFill>
                  <a:prstClr val="black"/>
                </a:solidFill>
              </a:rPr>
              <a:t>  is fixed based on blocks 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Residential IX -  $90 per MWh or per SREC II</a:t>
            </a:r>
          </a:p>
          <a:p>
            <a:r>
              <a:rPr lang="en-US" sz="3600" b="1" dirty="0">
                <a:solidFill>
                  <a:prstClr val="black"/>
                </a:solidFill>
              </a:rPr>
              <a:t>Qualification life = 15 year</a:t>
            </a:r>
          </a:p>
          <a:p>
            <a:endParaRPr lang="en-US" sz="3600" b="1" dirty="0">
              <a:solidFill>
                <a:prstClr val="black"/>
              </a:solidFill>
            </a:endParaRPr>
          </a:p>
          <a:p>
            <a:pPr lvl="0"/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0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9254" y="326124"/>
            <a:ext cx="111841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5.  Calculate your simple payback (SPB)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Method to calculate SPB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Total cost for a 7 kW system w/o ITC = $21,000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Total cost for a 7 kW system after 26% ITC = $15,540 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prstClr val="black"/>
                </a:solidFill>
              </a:rPr>
              <a:t>Avoided electricity generated at 8,900 kWh per year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Annual value for NM/IX at $0.165/kWh = $1,468 per year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SREC II generated = 8.9 per year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600" b="1" dirty="0" err="1">
                <a:solidFill>
                  <a:prstClr val="black"/>
                </a:solidFill>
              </a:rPr>
              <a:t>SuSI</a:t>
            </a:r>
            <a:r>
              <a:rPr lang="en-US" sz="3600" b="1" dirty="0">
                <a:solidFill>
                  <a:prstClr val="black"/>
                </a:solidFill>
              </a:rPr>
              <a:t> – ADI at $90 per MWh = $801 </a:t>
            </a:r>
          </a:p>
          <a:p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prstClr val="black"/>
                </a:solidFill>
              </a:rPr>
              <a:t>Total solar revenues = $1,468 + $801 = $2,269/year</a:t>
            </a:r>
          </a:p>
        </p:txBody>
      </p:sp>
    </p:spTree>
    <p:extLst>
      <p:ext uri="{BB962C8B-B14F-4D97-AF65-F5344CB8AC3E}">
        <p14:creationId xmlns:p14="http://schemas.microsoft.com/office/powerpoint/2010/main" val="1767790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1853" y="366465"/>
            <a:ext cx="1117606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5.  Calculate your simple payback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SPB Results 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endParaRPr lang="en-US" sz="14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$15,700  / $2,269/year = 6.85 years with ITC – NM/IX – SRECII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Estimated ROI = 14.5%</a:t>
            </a:r>
          </a:p>
          <a:p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$21,000 / $2,269/year = 9.26 years w/o ITC with NM/IX – SRECII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Estimated ROI = 10.8%</a:t>
            </a:r>
          </a:p>
          <a:p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$15,700 / $1,498/year = 10.48 years with ITC with NM/IX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Estimated ROI  = 10.5%</a:t>
            </a:r>
          </a:p>
          <a:p>
            <a:endParaRPr lang="en-US" sz="1200" b="1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prstClr val="black"/>
                </a:solidFill>
              </a:rPr>
              <a:t>$21,000 / $1,498/year = 14 years w/o ITC with NM/IX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Estimated ROI = 7.1%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59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1137" y="148471"/>
            <a:ext cx="11447517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Step 6.  Options to Purchase your solar</a:t>
            </a:r>
          </a:p>
          <a:p>
            <a:pPr lvl="0"/>
            <a:endParaRPr lang="en-US" sz="1600" b="1" dirty="0">
              <a:solidFill>
                <a:prstClr val="black"/>
              </a:solidFill>
            </a:endParaRPr>
          </a:p>
          <a:p>
            <a:pPr marL="742950" lvl="0" indent="-742950">
              <a:buAutoNum type="arabicPeriod"/>
            </a:pPr>
            <a:r>
              <a:rPr lang="en-US" sz="3600" b="1" dirty="0">
                <a:solidFill>
                  <a:prstClr val="black"/>
                </a:solidFill>
              </a:rPr>
              <a:t>Pay Cash upfront</a:t>
            </a:r>
          </a:p>
          <a:p>
            <a:pPr marL="742950" lvl="0" indent="-742950">
              <a:buAutoNum type="arabicPeriod"/>
            </a:pPr>
            <a:r>
              <a:rPr lang="en-US" sz="3600" b="1" dirty="0">
                <a:solidFill>
                  <a:prstClr val="black"/>
                </a:solidFill>
              </a:rPr>
              <a:t>Finance through a loan 10/15 year loan</a:t>
            </a:r>
          </a:p>
          <a:p>
            <a:pPr marL="742950" lvl="0" indent="-742950" defTabSz="738188">
              <a:buAutoNum type="arabicPeriod" startAt="3"/>
            </a:pPr>
            <a:r>
              <a:rPr lang="en-US" sz="3600" b="1" dirty="0">
                <a:solidFill>
                  <a:prstClr val="black"/>
                </a:solidFill>
              </a:rPr>
              <a:t>Lease your roof space 15 + year lease</a:t>
            </a:r>
          </a:p>
          <a:p>
            <a:pPr marL="742950" lvl="0" indent="-742950" defTabSz="738188">
              <a:buAutoNum type="arabicPeriod" startAt="3"/>
            </a:pPr>
            <a:r>
              <a:rPr lang="en-US" sz="3600" b="1" dirty="0">
                <a:solidFill>
                  <a:prstClr val="black"/>
                </a:solidFill>
              </a:rPr>
              <a:t> Power Purchase Agreement – buy solar e</a:t>
            </a:r>
            <a:r>
              <a:rPr lang="en-US" sz="3600" b="1" baseline="30000" dirty="0">
                <a:solidFill>
                  <a:prstClr val="black"/>
                </a:solidFill>
              </a:rPr>
              <a:t>- </a:t>
            </a:r>
            <a:r>
              <a:rPr lang="en-US" sz="3600" b="1" dirty="0">
                <a:solidFill>
                  <a:prstClr val="black"/>
                </a:solidFill>
              </a:rPr>
              <a:t>for 15+ years</a:t>
            </a:r>
          </a:p>
          <a:p>
            <a:pPr marL="742950" lvl="0" indent="-742950">
              <a:buAutoNum type="arabicPeriod"/>
            </a:pPr>
            <a:endParaRPr lang="en-US" sz="1100" b="1" dirty="0">
              <a:solidFill>
                <a:prstClr val="black"/>
              </a:solidFill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Evaluate your costs and benefits within your risk profile</a:t>
            </a:r>
          </a:p>
          <a:p>
            <a:pPr lvl="0"/>
            <a:endParaRPr lang="en-US" sz="1200" b="1" dirty="0">
              <a:solidFill>
                <a:prstClr val="black"/>
              </a:solidFill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hlinkClick r:id="rId2"/>
              </a:rPr>
              <a:t>https://www.njcleanenergy.com/renewable-energy/tools-and-resources/ownership-financing-options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hlinkClick r:id="rId3"/>
              </a:rPr>
              <a:t>https://www.cesa.org/wp-content/uploads/Homeowners-Guide-to-Solar-Financing.pdf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lvl="0"/>
            <a:endParaRPr lang="en-US" sz="1100" b="1" dirty="0">
              <a:solidFill>
                <a:prstClr val="black"/>
              </a:solidFill>
            </a:endParaRPr>
          </a:p>
          <a:p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/>
              <a:t>NREL System Advisor Model SAM  </a:t>
            </a:r>
            <a:r>
              <a:rPr lang="en-US" sz="2400" dirty="0">
                <a:hlinkClick r:id="rId4"/>
              </a:rPr>
              <a:t>https://sam.nrel.gov/</a:t>
            </a:r>
            <a:r>
              <a:rPr lang="en-US" sz="2400" dirty="0"/>
              <a:t> </a:t>
            </a:r>
          </a:p>
          <a:p>
            <a:r>
              <a:rPr lang="en-US" sz="2400" b="1" dirty="0"/>
              <a:t>CREST Cost for Renewable Energy Spreadsheet Tool  </a:t>
            </a:r>
          </a:p>
          <a:p>
            <a:r>
              <a:rPr lang="en-US" sz="2400" dirty="0">
                <a:hlinkClick r:id="rId5"/>
              </a:rPr>
              <a:t>https://financere.nrel.gov/finance/content/crest-cost-energy-models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037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A8E14-E1E6-4412-88D6-778F44F1F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71454" y="-2082967"/>
            <a:ext cx="4849091" cy="11430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85E9B-598C-4985-8296-CCC6AFF0976C}"/>
              </a:ext>
            </a:extLst>
          </p:cNvPr>
          <p:cNvSpPr txBox="1"/>
          <p:nvPr/>
        </p:nvSpPr>
        <p:spPr>
          <a:xfrm>
            <a:off x="942110" y="61537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https://www.nrel.gov/docs/fy21osti/77324.pdf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A103E-4306-4A4B-8AAA-69F8F2B9F134}"/>
              </a:ext>
            </a:extLst>
          </p:cNvPr>
          <p:cNvSpPr txBox="1"/>
          <p:nvPr/>
        </p:nvSpPr>
        <p:spPr>
          <a:xfrm>
            <a:off x="713506" y="242546"/>
            <a:ext cx="10764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NREL U.S. Solar Photovoltaic System and Energy Storage Cost - Benchmark: Q1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61D4D-250D-47C6-BCEA-973C1BD193F3}"/>
              </a:ext>
            </a:extLst>
          </p:cNvPr>
          <p:cNvSpPr txBox="1"/>
          <p:nvPr/>
        </p:nvSpPr>
        <p:spPr>
          <a:xfrm>
            <a:off x="2653860" y="801421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Added  $10K to PV system cost </a:t>
            </a:r>
          </a:p>
          <a:p>
            <a:r>
              <a:rPr lang="en-US" dirty="0"/>
              <a:t>for ¼ of the PV average output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3FF7B-F336-462A-AA7B-16BD711A02F4}"/>
              </a:ext>
            </a:extLst>
          </p:cNvPr>
          <p:cNvSpPr txBox="1"/>
          <p:nvPr/>
        </p:nvSpPr>
        <p:spPr>
          <a:xfrm>
            <a:off x="5770419" y="801421"/>
            <a:ext cx="3373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Double the PV system cost for </a:t>
            </a:r>
          </a:p>
          <a:p>
            <a:r>
              <a:rPr lang="en-US" dirty="0"/>
              <a:t> the PV average daily output</a:t>
            </a:r>
          </a:p>
        </p:txBody>
      </p:sp>
    </p:spTree>
    <p:extLst>
      <p:ext uri="{BB962C8B-B14F-4D97-AF65-F5344CB8AC3E}">
        <p14:creationId xmlns:p14="http://schemas.microsoft.com/office/powerpoint/2010/main" val="1389882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141" y="243512"/>
            <a:ext cx="1184685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Energy is Carbon  - Seven Basic Facts of Energy and Climate Change by Mike Winka</a:t>
            </a:r>
          </a:p>
          <a:p>
            <a:endParaRPr lang="en-US" sz="2000" dirty="0"/>
          </a:p>
          <a:p>
            <a:pPr marL="457189" indent="-457189">
              <a:buAutoNum type="arabicPeriod"/>
            </a:pPr>
            <a:r>
              <a:rPr lang="en-US" sz="2000" dirty="0"/>
              <a:t>Work makes the world go round and you need to generate energy to do work.</a:t>
            </a:r>
          </a:p>
          <a:p>
            <a:pPr marL="457189" indent="-457189">
              <a:buAutoNum type="arabicPeriod"/>
            </a:pPr>
            <a:endParaRPr lang="en-US" sz="1200" dirty="0"/>
          </a:p>
          <a:p>
            <a:pPr marL="457189" indent="-457189">
              <a:buAutoNum type="arabicPeriod"/>
            </a:pPr>
            <a:r>
              <a:rPr lang="en-US" sz="2000" dirty="0"/>
              <a:t>Almost all the energy we generate comes from the combust of fossil fuels. </a:t>
            </a:r>
          </a:p>
          <a:p>
            <a:pPr marL="457189" indent="-457189">
              <a:buAutoNum type="arabicPeriod"/>
            </a:pPr>
            <a:endParaRPr lang="en-US" sz="1200" dirty="0"/>
          </a:p>
          <a:p>
            <a:pPr marL="457189" indent="-457189">
              <a:buAutoNum type="arabicPeriod"/>
            </a:pPr>
            <a:r>
              <a:rPr lang="en-US" sz="2000" dirty="0"/>
              <a:t>Fossil fuels are just organic matter sequestered over millions of years – the organics </a:t>
            </a:r>
          </a:p>
          <a:p>
            <a:r>
              <a:rPr lang="en-US" sz="2000" dirty="0"/>
              <a:t>        matter on the earth today will be fossil fuel millions of years from now.</a:t>
            </a:r>
          </a:p>
          <a:p>
            <a:endParaRPr lang="en-US" sz="1200" dirty="0"/>
          </a:p>
          <a:p>
            <a:pPr marL="457189" indent="-457189">
              <a:buAutoNum type="arabicPeriod" startAt="4"/>
            </a:pPr>
            <a:r>
              <a:rPr lang="en-US" sz="2000" dirty="0"/>
              <a:t>When you burn fossil fuels for energy you release the sequestered </a:t>
            </a:r>
          </a:p>
          <a:p>
            <a:r>
              <a:rPr lang="en-US" sz="2000" dirty="0"/>
              <a:t>        matter that was in the fossil fuels one of which is CO2 as part of the combustion  process.</a:t>
            </a:r>
          </a:p>
          <a:p>
            <a:endParaRPr lang="en-US" sz="1200" dirty="0"/>
          </a:p>
          <a:p>
            <a:pPr marL="457189" indent="-457189">
              <a:buAutoNum type="arabicPeriod" startAt="5"/>
            </a:pPr>
            <a:r>
              <a:rPr lang="en-US" sz="2000" dirty="0"/>
              <a:t>Coal has more sequestered matter than oil and oil more than natural gas. </a:t>
            </a:r>
          </a:p>
          <a:p>
            <a:pPr marL="457189" indent="-457189">
              <a:buAutoNum type="arabicPeriod" startAt="5"/>
            </a:pPr>
            <a:endParaRPr lang="en-US" sz="1200" dirty="0"/>
          </a:p>
          <a:p>
            <a:pPr marL="457189" indent="-457189">
              <a:buAutoNum type="arabicPeriod" startAt="5"/>
            </a:pPr>
            <a:r>
              <a:rPr lang="en-US" sz="2000" dirty="0"/>
              <a:t>There is no end of the pipe control technology for CO2 – if there were there would</a:t>
            </a:r>
          </a:p>
          <a:p>
            <a:r>
              <a:rPr lang="en-US" sz="2000" dirty="0"/>
              <a:t>        be no debate on the science of climate change</a:t>
            </a:r>
          </a:p>
          <a:p>
            <a:endParaRPr lang="en-US" sz="1200" dirty="0"/>
          </a:p>
          <a:p>
            <a:pPr marL="457189" indent="-457189">
              <a:buAutoNum type="arabicPeriod" startAt="7"/>
            </a:pPr>
            <a:r>
              <a:rPr lang="en-US" sz="2000" dirty="0"/>
              <a:t>Increasing CO2 increases temperature, increasing temperature increases energy in weather impacts</a:t>
            </a:r>
          </a:p>
          <a:p>
            <a:r>
              <a:rPr lang="en-US" sz="2000" dirty="0"/>
              <a:t>        and the volume of water which leads to sea level rise.</a:t>
            </a:r>
          </a:p>
          <a:p>
            <a:endParaRPr lang="en-US" sz="2000" dirty="0"/>
          </a:p>
          <a:p>
            <a:r>
              <a:rPr lang="en-US" sz="2400" b="1" dirty="0"/>
              <a:t>It is not climate change that is the issue  climate will always change –</a:t>
            </a:r>
          </a:p>
          <a:p>
            <a:r>
              <a:rPr lang="en-US" sz="2400" b="1" dirty="0"/>
              <a:t>It is the rate of change – can we adapt to the rate of change</a:t>
            </a:r>
          </a:p>
        </p:txBody>
      </p:sp>
    </p:spTree>
    <p:extLst>
      <p:ext uri="{BB962C8B-B14F-4D97-AF65-F5344CB8AC3E}">
        <p14:creationId xmlns:p14="http://schemas.microsoft.com/office/powerpoint/2010/main" val="2989380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62835974"/>
              </p:ext>
            </p:extLst>
          </p:nvPr>
        </p:nvGraphicFramePr>
        <p:xfrm>
          <a:off x="228600" y="363071"/>
          <a:ext cx="11633201" cy="625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697D37-99C2-475F-BD6D-98328FF92B6D}"/>
              </a:ext>
            </a:extLst>
          </p:cNvPr>
          <p:cNvCxnSpPr/>
          <p:nvPr/>
        </p:nvCxnSpPr>
        <p:spPr>
          <a:xfrm flipV="1">
            <a:off x="9480176" y="5499847"/>
            <a:ext cx="0" cy="6320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93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8" y="179295"/>
            <a:ext cx="8695763" cy="6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3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3352" y="5022243"/>
            <a:ext cx="10022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HH energy cost - $5,800 per year Total HH carbon footprint 40,010 # - 20T</a:t>
            </a:r>
          </a:p>
          <a:p>
            <a:r>
              <a:rPr lang="en-US" sz="2400" dirty="0"/>
              <a:t>Your HH CO2 footprint is 0.00004% of NJ total and 0.0000007% of US total</a:t>
            </a:r>
          </a:p>
          <a:p>
            <a:r>
              <a:rPr lang="en-US" sz="2400" dirty="0"/>
              <a:t>NJ 115 MMT of CO2  US 6,500 MMT of CO2 and 433,000 MMT of CO2 Global</a:t>
            </a:r>
          </a:p>
          <a:p>
            <a:r>
              <a:rPr lang="en-US" sz="2400" dirty="0"/>
              <a:t>NJ is &lt; 2% of US total CO2 emissions and US is 15% of Global CO2 emissions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9A71E5-E68B-4C1B-958D-3B586925968F}"/>
              </a:ext>
            </a:extLst>
          </p:cNvPr>
          <p:cNvGraphicFramePr>
            <a:graphicFrameLocks/>
          </p:cNvGraphicFramePr>
          <p:nvPr/>
        </p:nvGraphicFramePr>
        <p:xfrm>
          <a:off x="346364" y="266097"/>
          <a:ext cx="5860472" cy="459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87D9192-E9A2-4FC5-967F-013F260579F3}"/>
              </a:ext>
            </a:extLst>
          </p:cNvPr>
          <p:cNvGraphicFramePr>
            <a:graphicFrameLocks/>
          </p:cNvGraphicFramePr>
          <p:nvPr/>
        </p:nvGraphicFramePr>
        <p:xfrm>
          <a:off x="6096000" y="266097"/>
          <a:ext cx="5126182" cy="4591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6035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F4761D-D6CC-45A0-B719-DCE85794E9B1}"/>
              </a:ext>
            </a:extLst>
          </p:cNvPr>
          <p:cNvSpPr txBox="1"/>
          <p:nvPr/>
        </p:nvSpPr>
        <p:spPr>
          <a:xfrm>
            <a:off x="1131937" y="412644"/>
            <a:ext cx="9480645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Five Simple Currently Cost Effective (even without subsidies) Clean Energy Technologies  (EE/RE) that can be Implemented Incrementally to Mitigate Climate Change by Reducing Greenhouse Gas Emissions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Solar (RE)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Storage (CE)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Electric Vehicles (EE)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Heat Pumps (EE)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Smart Grid (CE)   </a:t>
            </a:r>
          </a:p>
        </p:txBody>
      </p:sp>
    </p:spTree>
    <p:extLst>
      <p:ext uri="{BB962C8B-B14F-4D97-AF65-F5344CB8AC3E}">
        <p14:creationId xmlns:p14="http://schemas.microsoft.com/office/powerpoint/2010/main" val="630473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54</a:t>
            </a:fld>
            <a:endParaRPr lang="en-US" dirty="0"/>
          </a:p>
        </p:txBody>
      </p:sp>
      <p:pic>
        <p:nvPicPr>
          <p:cNvPr id="783362" name="Picture 2" descr="Image result for electric vehicles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8" y="2084294"/>
            <a:ext cx="9956800" cy="46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D2526-6A29-42B3-B8AA-F40B87AF49B4}"/>
              </a:ext>
            </a:extLst>
          </p:cNvPr>
          <p:cNvSpPr txBox="1"/>
          <p:nvPr/>
        </p:nvSpPr>
        <p:spPr>
          <a:xfrm>
            <a:off x="443752" y="257158"/>
            <a:ext cx="7583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Sector - Going Electric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190C3-FFCD-4DA8-953A-E4603394FAF7}"/>
              </a:ext>
            </a:extLst>
          </p:cNvPr>
          <p:cNvSpPr txBox="1"/>
          <p:nvPr/>
        </p:nvSpPr>
        <p:spPr>
          <a:xfrm>
            <a:off x="443752" y="883965"/>
            <a:ext cx="8525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Oil pipelines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</p:txBody>
      </p:sp>
    </p:spTree>
    <p:extLst>
      <p:ext uri="{BB962C8B-B14F-4D97-AF65-F5344CB8AC3E}">
        <p14:creationId xmlns:p14="http://schemas.microsoft.com/office/powerpoint/2010/main" val="2490132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5935" y="170090"/>
            <a:ext cx="96888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Oil pipelines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556" y="1711483"/>
            <a:ext cx="10965181" cy="4976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/>
              <a:t>New Tesla Model X base price $86,000 – Range 328 miles on a charge</a:t>
            </a:r>
          </a:p>
          <a:p>
            <a:r>
              <a:rPr lang="en-US" sz="2667" b="1" dirty="0"/>
              <a:t>New Tesla Model S base price $81,000 – Range 373 miles on a charge</a:t>
            </a:r>
          </a:p>
          <a:p>
            <a:r>
              <a:rPr lang="en-US" sz="2667" b="1" dirty="0"/>
              <a:t>New Volve Recharge base price $55,000 - Range 208 miles on a charge</a:t>
            </a:r>
          </a:p>
          <a:p>
            <a:r>
              <a:rPr lang="en-US" sz="2667" b="1" dirty="0"/>
              <a:t>New Ford Mustang Mach E base price $44,000 - Range 300 miles on a charge</a:t>
            </a:r>
          </a:p>
          <a:p>
            <a:r>
              <a:rPr lang="en-US" sz="2667" b="1" dirty="0"/>
              <a:t>New VW ID4 base price $41,000 – Range 353 miles on a charge</a:t>
            </a:r>
          </a:p>
          <a:p>
            <a:r>
              <a:rPr lang="en-US" sz="2667" b="1" dirty="0"/>
              <a:t>New Tesla Model 3 base price $41,000 – Range 220 miles on a charge</a:t>
            </a:r>
          </a:p>
          <a:p>
            <a:r>
              <a:rPr lang="en-US" sz="2667" b="1" dirty="0"/>
              <a:t>New Chevy  Bolt base price $37,000 – Range 259 miles on a charge</a:t>
            </a:r>
          </a:p>
          <a:p>
            <a:r>
              <a:rPr lang="en-US" sz="2667" b="1" dirty="0"/>
              <a:t>New Nissan Leaf base price $32,000 – Range 149 miles on a charge</a:t>
            </a:r>
          </a:p>
          <a:p>
            <a:r>
              <a:rPr lang="en-US" sz="2667" b="1" dirty="0"/>
              <a:t>New Mini-electric base price $31,000 -Range 110 miles on a charge</a:t>
            </a:r>
          </a:p>
          <a:p>
            <a:endParaRPr lang="en-US" sz="2667" b="1" dirty="0"/>
          </a:p>
          <a:p>
            <a:r>
              <a:rPr lang="en-US" sz="2667" b="1" dirty="0"/>
              <a:t>Cost for a new Bolt battery pack $15,000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3565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1897" y="288890"/>
            <a:ext cx="9589485" cy="2205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to Prevent Future Oil pipelines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  <a:p>
            <a:endParaRPr lang="en-US" sz="2667" b="1" dirty="0"/>
          </a:p>
          <a:p>
            <a:r>
              <a:rPr lang="en-US" sz="2667" b="1" dirty="0"/>
              <a:t>Dozen used EV models for under $20,000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884" y="2801522"/>
            <a:ext cx="7624523" cy="2924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/>
              <a:t>Used Leaf $10,000  new battery set $5,000 = $15,000</a:t>
            </a:r>
          </a:p>
          <a:p>
            <a:r>
              <a:rPr lang="en-US" sz="2667" b="1" dirty="0"/>
              <a:t>Level 2 Charger $2,000 </a:t>
            </a:r>
          </a:p>
          <a:p>
            <a:r>
              <a:rPr lang="en-US" sz="2667" b="1" dirty="0"/>
              <a:t>Total used car and charger $17,000</a:t>
            </a:r>
          </a:p>
          <a:p>
            <a:r>
              <a:rPr lang="en-US" sz="2667" b="1" dirty="0"/>
              <a:t>0.34 kWh/ miles </a:t>
            </a:r>
          </a:p>
          <a:p>
            <a:r>
              <a:rPr lang="en-US" sz="2667" b="1" dirty="0"/>
              <a:t>80 miles on a charge</a:t>
            </a:r>
          </a:p>
          <a:p>
            <a:endParaRPr lang="en-US" sz="2667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143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4125" y="436671"/>
            <a:ext cx="96888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Oil pipelines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Replace your second vehicle with a used EV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125" y="2730117"/>
            <a:ext cx="116835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33" b="1" dirty="0"/>
          </a:p>
          <a:p>
            <a:r>
              <a:rPr lang="en-US" sz="3200" b="1" dirty="0"/>
              <a:t>40 miles RT for 260 days (5 day work week)</a:t>
            </a:r>
          </a:p>
          <a:p>
            <a:r>
              <a:rPr lang="en-US" sz="3200" b="1" dirty="0"/>
              <a:t>40 miles/day x  5 days/ week x 52weeks/year  = 10,400 miles/</a:t>
            </a:r>
            <a:r>
              <a:rPr lang="en-US" sz="3200" b="1" dirty="0" err="1"/>
              <a:t>yr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Drive an ICE vehicle at 25 mpg = 416 gal/ </a:t>
            </a:r>
            <a:r>
              <a:rPr lang="en-US" sz="3200" b="1" dirty="0" err="1"/>
              <a:t>yr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1 gal of gasoline 116,020 Btu - 416 gal = 48.3 MM Btu</a:t>
            </a:r>
          </a:p>
          <a:p>
            <a:r>
              <a:rPr lang="en-US" sz="3200" b="1" dirty="0"/>
              <a:t>416 gal @ $3.20/gal =  $5.12/day or $1,331/yr.  </a:t>
            </a:r>
          </a:p>
          <a:p>
            <a:r>
              <a:rPr lang="en-US" sz="3200" b="1" dirty="0"/>
              <a:t>416 gal @ $3.40/gal = $5.44/day or $1414/yr.</a:t>
            </a:r>
          </a:p>
          <a:p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2210559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4125" y="187290"/>
            <a:ext cx="96888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Oil pipelines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Replace your second vehicle with a used EV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125" y="2342442"/>
            <a:ext cx="11683577" cy="419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40 miles RT for 260 days (5 day work week)</a:t>
            </a:r>
          </a:p>
          <a:p>
            <a:r>
              <a:rPr lang="en-US" sz="2667" b="1" dirty="0"/>
              <a:t>40 miles/day = 10,400 miles/</a:t>
            </a:r>
            <a:r>
              <a:rPr lang="en-US" sz="2667" b="1" dirty="0" err="1"/>
              <a:t>yr</a:t>
            </a:r>
            <a:endParaRPr lang="en-US" sz="2667" b="1" dirty="0"/>
          </a:p>
          <a:p>
            <a:r>
              <a:rPr lang="en-US" sz="2667" b="1" dirty="0"/>
              <a:t>Typical EV get 0.34 kWh/ mile  x 40 miles/day =13.6 kWh / day</a:t>
            </a:r>
          </a:p>
          <a:p>
            <a:r>
              <a:rPr lang="en-US" sz="2667" b="1" dirty="0"/>
              <a:t> 13.6 x 5 days/week x 52 weeks/year = 3,536 kWh /</a:t>
            </a:r>
            <a:r>
              <a:rPr lang="en-US" sz="2667" b="1" dirty="0" err="1"/>
              <a:t>yr</a:t>
            </a:r>
            <a:r>
              <a:rPr lang="en-US" sz="2667" b="1" dirty="0"/>
              <a:t> </a:t>
            </a:r>
          </a:p>
          <a:p>
            <a:r>
              <a:rPr lang="en-US" sz="2667" b="1" dirty="0"/>
              <a:t>1 kWh = 3,412 Btu – 3,526 kWh = 12.1 MM Btu</a:t>
            </a:r>
          </a:p>
          <a:p>
            <a:r>
              <a:rPr lang="en-US" sz="2667" b="1" dirty="0"/>
              <a:t>13.6 kWh/day @ $0.165/kWh = $2.24/day or $584/yr.</a:t>
            </a:r>
          </a:p>
          <a:p>
            <a:endParaRPr lang="en-US" sz="1333" b="1" dirty="0"/>
          </a:p>
          <a:p>
            <a:endParaRPr lang="en-US" sz="1333" b="1" dirty="0"/>
          </a:p>
          <a:p>
            <a:r>
              <a:rPr lang="en-US" sz="2667" b="1" dirty="0"/>
              <a:t>Savings $747/yr.</a:t>
            </a:r>
          </a:p>
          <a:p>
            <a:r>
              <a:rPr lang="en-US" sz="2667" b="1" dirty="0"/>
              <a:t>Avoided GHG emissions</a:t>
            </a:r>
          </a:p>
          <a:p>
            <a:r>
              <a:rPr lang="en-US" sz="2667" b="1" dirty="0"/>
              <a:t>(416 x 19.6) – (3,536 X 0.75) = 5,502 lbs or 2.75 T of avoided CO2</a:t>
            </a:r>
          </a:p>
        </p:txBody>
      </p:sp>
    </p:spTree>
    <p:extLst>
      <p:ext uri="{BB962C8B-B14F-4D97-AF65-F5344CB8AC3E}">
        <p14:creationId xmlns:p14="http://schemas.microsoft.com/office/powerpoint/2010/main" val="2051161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59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4125" y="187290"/>
            <a:ext cx="96888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Oil and Gasoline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Oil pipelines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617" y="2071395"/>
            <a:ext cx="10030242" cy="376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/>
              <a:t>40 miles RT for 260 days = 3,536 kWh /</a:t>
            </a:r>
            <a:r>
              <a:rPr lang="en-US" sz="2667" b="1" dirty="0" err="1"/>
              <a:t>yr</a:t>
            </a:r>
            <a:endParaRPr lang="en-US" sz="2667" b="1" dirty="0"/>
          </a:p>
          <a:p>
            <a:endParaRPr lang="en-US" sz="2667" b="1" dirty="0"/>
          </a:p>
          <a:p>
            <a:r>
              <a:rPr lang="en-US" sz="2667" b="1" dirty="0"/>
              <a:t>3,536 kWh / </a:t>
            </a:r>
            <a:r>
              <a:rPr lang="en-US" sz="2667" b="1" dirty="0" err="1"/>
              <a:t>yr</a:t>
            </a:r>
            <a:r>
              <a:rPr lang="en-US" sz="2667" b="1" dirty="0"/>
              <a:t> / 1,100 kWh / kW installed  = 3.21kW</a:t>
            </a:r>
          </a:p>
          <a:p>
            <a:endParaRPr lang="en-US" sz="1333" b="1" dirty="0"/>
          </a:p>
          <a:p>
            <a:r>
              <a:rPr lang="en-US" sz="2667" b="1" dirty="0"/>
              <a:t>@$3/watt * 3.21 kW = $9,630 - $2503 (26% ITC) = $7,126</a:t>
            </a:r>
          </a:p>
          <a:p>
            <a:endParaRPr lang="en-US" sz="1333" b="1" dirty="0"/>
          </a:p>
          <a:p>
            <a:r>
              <a:rPr lang="en-US" sz="2667" b="1" dirty="0"/>
              <a:t>$7,126 + $17,000 = $24,126 / $1,632 = 14.8 yrs.  (ROI 6.75%)</a:t>
            </a:r>
          </a:p>
          <a:p>
            <a:endParaRPr lang="en-US" sz="1200" b="1" dirty="0"/>
          </a:p>
          <a:p>
            <a:r>
              <a:rPr lang="en-US" sz="2667" b="1" dirty="0"/>
              <a:t>Total avoided cost of gasoline $1,331 + $301/</a:t>
            </a:r>
            <a:r>
              <a:rPr lang="en-US" sz="2667" b="1" dirty="0" err="1"/>
              <a:t>yr</a:t>
            </a:r>
            <a:r>
              <a:rPr lang="en-US" sz="2667" b="1" dirty="0"/>
              <a:t> for SRECII = $1632</a:t>
            </a:r>
          </a:p>
          <a:p>
            <a:endParaRPr lang="en-US" sz="1333" b="1" dirty="0"/>
          </a:p>
          <a:p>
            <a:r>
              <a:rPr lang="en-US" sz="2667" b="1" dirty="0"/>
              <a:t>8,154 lbs (4 T) of avoided CO2 emissions.</a:t>
            </a:r>
          </a:p>
        </p:txBody>
      </p:sp>
    </p:spTree>
    <p:extLst>
      <p:ext uri="{BB962C8B-B14F-4D97-AF65-F5344CB8AC3E}">
        <p14:creationId xmlns:p14="http://schemas.microsoft.com/office/powerpoint/2010/main" val="200122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86197" y="140845"/>
            <a:ext cx="8979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solidFill>
                  <a:srgbClr val="000099"/>
                </a:solidFill>
                <a:ea typeface="ＭＳ Ｐゴシック" pitchFamily="34" charset="-128"/>
              </a:rPr>
              <a:t>Basics of Climate Change and the Science of Energy by Mike Winka</a:t>
            </a:r>
          </a:p>
        </p:txBody>
      </p:sp>
      <p:sp>
        <p:nvSpPr>
          <p:cNvPr id="520195" name="Text Box 3"/>
          <p:cNvSpPr txBox="1">
            <a:spLocks noChangeArrowheads="1"/>
          </p:cNvSpPr>
          <p:nvPr/>
        </p:nvSpPr>
        <p:spPr bwMode="auto">
          <a:xfrm>
            <a:off x="1909989" y="1723350"/>
            <a:ext cx="7993641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ea typeface="ＭＳ Ｐゴシック" pitchFamily="34" charset="-128"/>
              </a:rPr>
              <a:t>C</a:t>
            </a:r>
            <a:r>
              <a:rPr lang="en-US" altLang="en-US" sz="3200" b="1" baseline="-25000" dirty="0">
                <a:ea typeface="ＭＳ Ｐゴシック" pitchFamily="34" charset="-128"/>
              </a:rPr>
              <a:t>x</a:t>
            </a:r>
            <a:r>
              <a:rPr lang="en-US" altLang="en-US" sz="3200" b="1" dirty="0">
                <a:ea typeface="ＭＳ Ｐゴシック" pitchFamily="34" charset="-128"/>
              </a:rPr>
              <a:t> H</a:t>
            </a:r>
            <a:r>
              <a:rPr lang="en-US" altLang="en-US" sz="3200" b="1" baseline="-25000" dirty="0">
                <a:ea typeface="ＭＳ Ｐゴシック" pitchFamily="34" charset="-128"/>
              </a:rPr>
              <a:t>y</a:t>
            </a:r>
            <a:r>
              <a:rPr lang="en-US" altLang="en-US" sz="3200" b="1" dirty="0">
                <a:ea typeface="ＭＳ Ｐゴシック" pitchFamily="34" charset="-128"/>
              </a:rPr>
              <a:t> +   nO</a:t>
            </a:r>
            <a:r>
              <a:rPr lang="en-US" altLang="en-US" sz="3200" b="1" baseline="-25000" dirty="0">
                <a:ea typeface="ＭＳ Ｐゴシック" pitchFamily="34" charset="-128"/>
              </a:rPr>
              <a:t>2   </a:t>
            </a:r>
            <a:r>
              <a:rPr lang="en-US" altLang="en-US" sz="3200" b="1" dirty="0">
                <a:ea typeface="ＭＳ Ｐゴシック" pitchFamily="34" charset="-128"/>
              </a:rPr>
              <a:t>=  x CO</a:t>
            </a:r>
            <a:r>
              <a:rPr lang="en-US" altLang="en-US" sz="3200" b="1" baseline="-25000" dirty="0">
                <a:ea typeface="ＭＳ Ｐゴシック" pitchFamily="34" charset="-128"/>
              </a:rPr>
              <a:t>2    </a:t>
            </a:r>
            <a:r>
              <a:rPr lang="en-US" altLang="en-US" sz="3200" b="1" dirty="0">
                <a:ea typeface="ＭＳ Ｐゴシック" pitchFamily="34" charset="-128"/>
              </a:rPr>
              <a:t>+  y/2 H</a:t>
            </a:r>
            <a:r>
              <a:rPr lang="en-US" altLang="en-US" sz="3200" b="1" baseline="-25000" dirty="0">
                <a:ea typeface="ＭＳ Ｐゴシック" pitchFamily="34" charset="-128"/>
              </a:rPr>
              <a:t>2</a:t>
            </a:r>
            <a:r>
              <a:rPr lang="en-US" altLang="en-US" sz="3200" b="1" dirty="0">
                <a:ea typeface="ＭＳ Ｐゴシック" pitchFamily="34" charset="-128"/>
              </a:rPr>
              <a:t>0  +</a:t>
            </a:r>
          </a:p>
          <a:p>
            <a:r>
              <a:rPr lang="en-US" altLang="en-US" b="1" dirty="0">
                <a:ea typeface="ＭＳ Ｐゴシック" pitchFamily="34" charset="-128"/>
              </a:rPr>
              <a:t>CH</a:t>
            </a:r>
            <a:r>
              <a:rPr lang="en-US" altLang="en-US" b="1" baseline="-25000" dirty="0">
                <a:ea typeface="ＭＳ Ｐゴシック" pitchFamily="34" charset="-128"/>
              </a:rPr>
              <a:t>4</a:t>
            </a:r>
            <a:r>
              <a:rPr lang="en-US" altLang="en-US" b="1" dirty="0">
                <a:ea typeface="ＭＳ Ｐゴシック" pitchFamily="34" charset="-128"/>
              </a:rPr>
              <a:t>  16 g/mole</a:t>
            </a:r>
            <a:r>
              <a:rPr lang="en-US" altLang="en-US" dirty="0">
                <a:ea typeface="ＭＳ Ｐゴシック" pitchFamily="34" charset="-128"/>
              </a:rPr>
              <a:t>	</a:t>
            </a:r>
            <a:r>
              <a:rPr lang="en-US" altLang="en-US" sz="1350" b="1" dirty="0">
                <a:ea typeface="ＭＳ Ｐゴシック" pitchFamily="34" charset="-128"/>
              </a:rPr>
              <a:t>                  </a:t>
            </a:r>
            <a:r>
              <a:rPr lang="en-US" altLang="en-US" sz="1350" b="1" dirty="0"/>
              <a:t>  </a:t>
            </a:r>
            <a:r>
              <a:rPr lang="en-US" altLang="en-US" b="1" dirty="0"/>
              <a:t>44 g/mole</a:t>
            </a:r>
            <a:r>
              <a:rPr lang="en-US" altLang="en-US" sz="1350" b="1" dirty="0"/>
              <a:t>	</a:t>
            </a:r>
          </a:p>
          <a:p>
            <a:r>
              <a:rPr lang="en-US" altLang="en-US" sz="4400" b="1" baseline="-25000" dirty="0">
                <a:solidFill>
                  <a:srgbClr val="0070C0"/>
                </a:solidFill>
                <a:ea typeface="ＭＳ Ｐゴシック" pitchFamily="34" charset="-128"/>
              </a:rPr>
              <a:t>n = x + y/</a:t>
            </a:r>
            <a:r>
              <a:rPr lang="en-US" altLang="en-US" sz="4400" b="1" baseline="-25000" dirty="0">
                <a:solidFill>
                  <a:srgbClr val="FF0000"/>
                </a:solidFill>
                <a:ea typeface="ＭＳ Ｐゴシック" pitchFamily="34" charset="-128"/>
              </a:rPr>
              <a:t>4 </a:t>
            </a:r>
            <a:r>
              <a:rPr lang="en-US" altLang="en-US" sz="4400" b="1" baseline="-25000" dirty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altLang="en-US" sz="4000" baseline="-25000" dirty="0">
                <a:ea typeface="ＭＳ Ｐゴシック" pitchFamily="34" charset="-128"/>
              </a:rPr>
              <a:t>	</a:t>
            </a:r>
          </a:p>
          <a:p>
            <a:endParaRPr lang="en-US" altLang="en-US" sz="2700" baseline="-25000" dirty="0">
              <a:ea typeface="ＭＳ Ｐゴシック" pitchFamily="34" charset="-128"/>
            </a:endParaRPr>
          </a:p>
          <a:p>
            <a:r>
              <a:rPr lang="en-US" altLang="en-US" sz="4000" baseline="-25000" dirty="0">
                <a:ea typeface="ＭＳ Ｐゴシック" pitchFamily="34" charset="-128"/>
              </a:rPr>
              <a:t>					</a:t>
            </a:r>
          </a:p>
        </p:txBody>
      </p:sp>
      <p:sp>
        <p:nvSpPr>
          <p:cNvPr id="520196" name="Oval 4"/>
          <p:cNvSpPr>
            <a:spLocks noChangeArrowheads="1"/>
          </p:cNvSpPr>
          <p:nvPr/>
        </p:nvSpPr>
        <p:spPr bwMode="auto">
          <a:xfrm>
            <a:off x="4476418" y="1526908"/>
            <a:ext cx="1223999" cy="1258176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7008937" y="602510"/>
            <a:ext cx="3420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b="1" dirty="0">
                <a:ea typeface="ＭＳ Ｐゴシック" pitchFamily="34" charset="-128"/>
              </a:rPr>
              <a:t>Heat -  Energy -  Work</a:t>
            </a:r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 flipV="1">
            <a:off x="4986213" y="86412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4986213" y="819774"/>
            <a:ext cx="1841195" cy="115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C7A2C-81CF-44A0-9962-C765FA2ED345}"/>
              </a:ext>
            </a:extLst>
          </p:cNvPr>
          <p:cNvSpPr txBox="1"/>
          <p:nvPr/>
        </p:nvSpPr>
        <p:spPr>
          <a:xfrm>
            <a:off x="530053" y="3247716"/>
            <a:ext cx="1063671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Work makes the world go round - You have to produce energy to do work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it cost real money to generate energy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Sustainability is that ability to transfer energy to move heat or do work with the least amount of negative environmental, economic and equity impacts 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CO2 emissions cannot be control with back–end air quality control technology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The control technology for reducing CO2 emissions is: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Make it Cleaner or more Efficient – Renewable Energy and Energy Efficiency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BC2EFA-C85F-4E9A-AACE-EE9F02EBCFF3}"/>
              </a:ext>
            </a:extLst>
          </p:cNvPr>
          <p:cNvSpPr/>
          <p:nvPr/>
        </p:nvSpPr>
        <p:spPr>
          <a:xfrm>
            <a:off x="7936700" y="1819961"/>
            <a:ext cx="392083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CCE8F-7937-4591-B68D-D1EF8C8E5C34}"/>
              </a:ext>
            </a:extLst>
          </p:cNvPr>
          <p:cNvSpPr txBox="1"/>
          <p:nvPr/>
        </p:nvSpPr>
        <p:spPr>
          <a:xfrm>
            <a:off x="7949729" y="1842161"/>
            <a:ext cx="3907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NOx  SO2 Hg PM minimized with </a:t>
            </a:r>
          </a:p>
          <a:p>
            <a:r>
              <a:rPr lang="en-US" dirty="0"/>
              <a:t>Back-end air quality control technology</a:t>
            </a:r>
          </a:p>
        </p:txBody>
      </p:sp>
    </p:spTree>
    <p:extLst>
      <p:ext uri="{BB962C8B-B14F-4D97-AF65-F5344CB8AC3E}">
        <p14:creationId xmlns:p14="http://schemas.microsoft.com/office/powerpoint/2010/main" val="558617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E5341-7032-4569-A410-5740C0D6FC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5759" y="-894232"/>
            <a:ext cx="5957047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6088F-6AD3-4888-9D31-1E084E761E60}"/>
              </a:ext>
            </a:extLst>
          </p:cNvPr>
          <p:cNvSpPr txBox="1"/>
          <p:nvPr/>
        </p:nvSpPr>
        <p:spPr>
          <a:xfrm>
            <a:off x="2424546" y="6286961"/>
            <a:ext cx="16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gasoline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45DF1CC-9070-4A1F-BF03-B8DFEDD9E684}"/>
              </a:ext>
            </a:extLst>
          </p:cNvPr>
          <p:cNvSpPr/>
          <p:nvPr/>
        </p:nvSpPr>
        <p:spPr>
          <a:xfrm rot="16200000">
            <a:off x="5547437" y="2529765"/>
            <a:ext cx="986295" cy="4461164"/>
          </a:xfrm>
          <a:prstGeom prst="leftBrace">
            <a:avLst>
              <a:gd name="adj1" fmla="val 8333"/>
              <a:gd name="adj2" fmla="val 511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47A5F-EB61-4798-BAFD-B7821F99022B}"/>
              </a:ext>
            </a:extLst>
          </p:cNvPr>
          <p:cNvSpPr txBox="1"/>
          <p:nvPr/>
        </p:nvSpPr>
        <p:spPr>
          <a:xfrm>
            <a:off x="5735782" y="5400896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2FC4B-E1AA-4387-8E07-9F1012E6B100}"/>
              </a:ext>
            </a:extLst>
          </p:cNvPr>
          <p:cNvSpPr txBox="1"/>
          <p:nvPr/>
        </p:nvSpPr>
        <p:spPr>
          <a:xfrm>
            <a:off x="2826327" y="497378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37699818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981" y="2057398"/>
            <a:ext cx="4849708" cy="429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3" y="1909482"/>
            <a:ext cx="6158753" cy="4446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BEF84B-A509-4584-B293-07201FAB6AC0}"/>
              </a:ext>
            </a:extLst>
          </p:cNvPr>
          <p:cNvSpPr txBox="1"/>
          <p:nvPr/>
        </p:nvSpPr>
        <p:spPr>
          <a:xfrm>
            <a:off x="363070" y="132316"/>
            <a:ext cx="98163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Building Sector - Going Electric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Natural Gas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Natural gas pipelines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  <a:p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70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62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3492" y="185711"/>
            <a:ext cx="7620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Natural Gas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Natural gas pipelines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" y="1641467"/>
            <a:ext cx="109844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 Gas Water Heater  (GWH)</a:t>
            </a:r>
          </a:p>
          <a:p>
            <a:r>
              <a:rPr lang="en-US" sz="2400" b="1" dirty="0"/>
              <a:t>	vs a HE Electric Heat Pump Water Heater (EHPWH)</a:t>
            </a:r>
          </a:p>
          <a:p>
            <a:endParaRPr lang="en-US" sz="2400" b="1" dirty="0"/>
          </a:p>
          <a:p>
            <a:r>
              <a:rPr lang="en-US" sz="2400" b="1" dirty="0"/>
              <a:t>GWH = $1,200 - $150  = $1050 </a:t>
            </a:r>
          </a:p>
          <a:p>
            <a:r>
              <a:rPr lang="en-US" sz="2400" b="1" dirty="0"/>
              <a:t>@  230 therms /</a:t>
            </a:r>
            <a:r>
              <a:rPr lang="en-US" sz="2400" b="1" dirty="0" err="1"/>
              <a:t>yr</a:t>
            </a:r>
            <a:r>
              <a:rPr lang="en-US" sz="2400" b="1" dirty="0"/>
              <a:t> Operating cost = $250/</a:t>
            </a:r>
            <a:r>
              <a:rPr lang="en-US" sz="2400" b="1" dirty="0" err="1"/>
              <a:t>yr</a:t>
            </a:r>
            <a:r>
              <a:rPr lang="en-US" sz="2400" b="1" dirty="0"/>
              <a:t> emitting 2,668 </a:t>
            </a:r>
            <a:r>
              <a:rPr lang="en-US" sz="2400" b="1" dirty="0" err="1"/>
              <a:t>lbs</a:t>
            </a:r>
            <a:r>
              <a:rPr lang="en-US" sz="2400" b="1" dirty="0"/>
              <a:t> of CO2/</a:t>
            </a:r>
            <a:r>
              <a:rPr lang="en-US" sz="2400" b="1" dirty="0" err="1"/>
              <a:t>yr</a:t>
            </a:r>
            <a:r>
              <a:rPr lang="en-US" sz="2400" b="1" dirty="0"/>
              <a:t> (2.3T)</a:t>
            </a:r>
          </a:p>
          <a:p>
            <a:endParaRPr lang="en-US" sz="2400" b="1" dirty="0"/>
          </a:p>
          <a:p>
            <a:r>
              <a:rPr lang="en-US" sz="2400" b="1" dirty="0"/>
              <a:t>EHPWH = $2,500 - $750 = $1,750</a:t>
            </a:r>
          </a:p>
          <a:p>
            <a:r>
              <a:rPr lang="en-US" sz="2400" b="1" dirty="0"/>
              <a:t>@ 2,000 kWh/</a:t>
            </a:r>
            <a:r>
              <a:rPr lang="en-US" sz="2400" b="1" dirty="0" err="1"/>
              <a:t>yr</a:t>
            </a:r>
            <a:r>
              <a:rPr lang="en-US" sz="2400" b="1" dirty="0"/>
              <a:t>  Operating cost = $330 /</a:t>
            </a:r>
            <a:r>
              <a:rPr lang="en-US" sz="2400" b="1" dirty="0" err="1"/>
              <a:t>yr</a:t>
            </a:r>
            <a:r>
              <a:rPr lang="en-US" sz="2400" b="1" dirty="0"/>
              <a:t> emitting 1,000 lbs of CO2/</a:t>
            </a:r>
            <a:r>
              <a:rPr lang="en-US" sz="2400" b="1" dirty="0" err="1"/>
              <a:t>yr</a:t>
            </a:r>
            <a:r>
              <a:rPr lang="en-US" sz="2400" b="1" dirty="0"/>
              <a:t> (0.5T)</a:t>
            </a:r>
          </a:p>
          <a:p>
            <a:endParaRPr lang="en-US" sz="2400" b="1" dirty="0"/>
          </a:p>
          <a:p>
            <a:r>
              <a:rPr lang="en-US" sz="2400" b="1" dirty="0"/>
              <a:t>The incremental cost of the EHPWH over the GWH = </a:t>
            </a:r>
            <a:r>
              <a:rPr lang="en-US" sz="2400" b="1" dirty="0">
                <a:solidFill>
                  <a:srgbClr val="FF0000"/>
                </a:solidFill>
              </a:rPr>
              <a:t>$750</a:t>
            </a:r>
          </a:p>
          <a:p>
            <a:r>
              <a:rPr lang="en-US" sz="2400" b="1" dirty="0"/>
              <a:t>The additional operating cost of the GWH of the EHPHWH = </a:t>
            </a:r>
            <a:r>
              <a:rPr lang="en-US" sz="2400" b="1" dirty="0">
                <a:solidFill>
                  <a:srgbClr val="FF0000"/>
                </a:solidFill>
              </a:rPr>
              <a:t>$80</a:t>
            </a:r>
          </a:p>
          <a:p>
            <a:r>
              <a:rPr lang="en-US" sz="2400" b="1" dirty="0"/>
              <a:t>The additional avoided CO2 emissions of the EHPWH over the GWH = 1,668 (1.8 MT)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7884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0628" y="233623"/>
            <a:ext cx="10040634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/>
              <a:t>How to Eliminate your Fuel Use – How to Prevent Future NG pipelines</a:t>
            </a:r>
          </a:p>
          <a:p>
            <a:r>
              <a:rPr lang="en-US" sz="2667" b="1" dirty="0"/>
              <a:t>Start slow and small and build into a movement 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628" y="1335385"/>
            <a:ext cx="1087233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2,000 kWh /yr. / 1,200 kWh/kW = 1.5 kW of solar </a:t>
            </a:r>
          </a:p>
          <a:p>
            <a:r>
              <a:rPr lang="en-US" sz="2400" b="1" dirty="0"/>
              <a:t>@ $3/W = $4,500 - $1,170 (26% ITC) = $3,330 </a:t>
            </a:r>
          </a:p>
          <a:p>
            <a:r>
              <a:rPr lang="en-US" sz="2400" b="1" dirty="0"/>
              <a:t>@ $0.165/kWh = $320/year in avoided electricity costs</a:t>
            </a:r>
          </a:p>
          <a:p>
            <a:r>
              <a:rPr lang="en-US" sz="2400" b="1" dirty="0"/>
              <a:t>2 SREC II @ $90/SREC = $180</a:t>
            </a:r>
          </a:p>
          <a:p>
            <a:r>
              <a:rPr lang="en-US" sz="2400" b="1" dirty="0"/>
              <a:t>$320 (avoided e</a:t>
            </a:r>
            <a:r>
              <a:rPr lang="en-US" sz="2400" b="1" baseline="30000" dirty="0"/>
              <a:t>-</a:t>
            </a:r>
            <a:r>
              <a:rPr lang="en-US" sz="2400" b="1" dirty="0"/>
              <a:t> cost) + $180 (SREC II)  = $500 </a:t>
            </a:r>
          </a:p>
          <a:p>
            <a:r>
              <a:rPr lang="en-US" sz="2400" b="1" dirty="0"/>
              <a:t>$3,330 / $500/</a:t>
            </a:r>
            <a:r>
              <a:rPr lang="en-US" sz="2400" b="1" dirty="0" err="1"/>
              <a:t>yr</a:t>
            </a:r>
            <a:r>
              <a:rPr lang="en-US" sz="2400" b="1" dirty="0"/>
              <a:t> = 6.7 </a:t>
            </a:r>
            <a:r>
              <a:rPr lang="en-US" sz="2400" b="1" dirty="0" err="1"/>
              <a:t>yrs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$5,250 (the incremental cost of the EHPWH + cost of solar w ITC) / $500 = 10.5 years</a:t>
            </a:r>
          </a:p>
          <a:p>
            <a:r>
              <a:rPr lang="en-US" sz="2400" b="1" dirty="0"/>
              <a:t>$7,000 (full cost of EHPWH and solar) / $500 = 14 years</a:t>
            </a:r>
          </a:p>
          <a:p>
            <a:r>
              <a:rPr lang="en-US" sz="2400" b="1" dirty="0"/>
              <a:t>		</a:t>
            </a:r>
            <a:endParaRPr lang="en-US" sz="1200" b="1" dirty="0"/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 advantage is you can store your solar electricity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electric heat pump hot water heater</a:t>
            </a:r>
          </a:p>
        </p:txBody>
      </p:sp>
    </p:spTree>
    <p:extLst>
      <p:ext uri="{BB962C8B-B14F-4D97-AF65-F5344CB8AC3E}">
        <p14:creationId xmlns:p14="http://schemas.microsoft.com/office/powerpoint/2010/main" val="292927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8696-0AA2-4D0D-B7DE-4C687583D221}" type="slidenum">
              <a:rPr lang="en-US" smtClean="0"/>
              <a:t>64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3492" y="185711"/>
            <a:ext cx="7620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Change the Demand Curve for Natural Gas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Prevent Future Natural gas pipelines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slow and small and build into a movement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" y="1641467"/>
            <a:ext cx="109844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 the 2018 Clean Energy Act – the Utilities now manage the HVAC EE programs</a:t>
            </a:r>
          </a:p>
          <a:p>
            <a:endParaRPr lang="en-US" sz="2400" b="1" dirty="0"/>
          </a:p>
          <a:p>
            <a:r>
              <a:rPr lang="en-US" sz="2400" b="1" dirty="0"/>
              <a:t>HE Electric Heat Pump Water Heater (EHPWH) rebates from </a:t>
            </a:r>
          </a:p>
          <a:p>
            <a:r>
              <a:rPr lang="en-US" sz="2400" b="1" dirty="0"/>
              <a:t>The 4 New Jersey Electric Distribution Co</a:t>
            </a:r>
          </a:p>
          <a:p>
            <a:endParaRPr lang="en-US" sz="2400" b="1" dirty="0"/>
          </a:p>
          <a:p>
            <a:r>
              <a:rPr lang="en-US" sz="2400" b="1" dirty="0"/>
              <a:t>PSE&amp;G $450 </a:t>
            </a:r>
          </a:p>
          <a:p>
            <a:r>
              <a:rPr lang="en-US" sz="2400" b="1" dirty="0"/>
              <a:t>JCP&amp;L $750</a:t>
            </a:r>
          </a:p>
          <a:p>
            <a:r>
              <a:rPr lang="en-US" sz="2400" b="1" dirty="0"/>
              <a:t>ACE     $750</a:t>
            </a:r>
          </a:p>
          <a:p>
            <a:r>
              <a:rPr lang="en-US" sz="2400" b="1" dirty="0" err="1"/>
              <a:t>RECo</a:t>
            </a:r>
            <a:r>
              <a:rPr lang="en-US" sz="2400" b="1" dirty="0"/>
              <a:t>   $1,000</a:t>
            </a:r>
          </a:p>
          <a:p>
            <a:endParaRPr lang="en-US" sz="2400" b="1" dirty="0"/>
          </a:p>
          <a:p>
            <a:r>
              <a:rPr lang="en-US" sz="2400" b="1" dirty="0"/>
              <a:t>Same price for a HE Electric Heat Pump Water Heater</a:t>
            </a:r>
          </a:p>
          <a:p>
            <a:r>
              <a:rPr lang="en-US" sz="2400" b="1" dirty="0"/>
              <a:t>Same price to install a HE Electric Heat Pump Water Heater</a:t>
            </a:r>
          </a:p>
          <a:p>
            <a:r>
              <a:rPr lang="en-US" sz="2400" b="1" dirty="0"/>
              <a:t>But different HE Electric Heat Pump Water Heater  rebate by Utility area?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87940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3886200" y="2895604"/>
            <a:ext cx="4267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Insert Residential Home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24839" y="124936"/>
            <a:ext cx="10086703" cy="738664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en-US" sz="2133" b="1" dirty="0">
                <a:latin typeface="Arial" panose="020B0604020202020204" pitchFamily="34" charset="0"/>
                <a:cs typeface="Arial" panose="020B0604020202020204" pitchFamily="34" charset="0"/>
              </a:rPr>
              <a:t>How much solar do I need to power my stuff to light, heat, and cool my home and to charge my EV’s at home to change the demand curves for natural gas and gasoline</a:t>
            </a:r>
          </a:p>
        </p:txBody>
      </p:sp>
      <p:pic>
        <p:nvPicPr>
          <p:cNvPr id="518148" name="Picture 4" descr="Held_Cap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4" y="873760"/>
            <a:ext cx="9235440" cy="4501804"/>
          </a:xfrm>
        </p:spPr>
      </p:pic>
      <p:sp>
        <p:nvSpPr>
          <p:cNvPr id="2" name="TextBox 1"/>
          <p:cNvSpPr txBox="1"/>
          <p:nvPr/>
        </p:nvSpPr>
        <p:spPr>
          <a:xfrm>
            <a:off x="362036" y="5630297"/>
            <a:ext cx="11696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 kW for cooling – 7 kW for heating – 7 kW for 2-EV – 850 sq ft (30’ x 30’)and  $63k  SPB  - 11 years  ROI 9%</a:t>
            </a:r>
          </a:p>
          <a:p>
            <a:r>
              <a:rPr lang="en-US" sz="2000" dirty="0"/>
              <a:t>The average roof is 2,200 sq feet – assuming 50% coverage and 17 sq ft per 300 w panel = 20 kW = 20,000 kWh</a:t>
            </a:r>
          </a:p>
        </p:txBody>
      </p:sp>
    </p:spTree>
    <p:extLst>
      <p:ext uri="{BB962C8B-B14F-4D97-AF65-F5344CB8AC3E}">
        <p14:creationId xmlns:p14="http://schemas.microsoft.com/office/powerpoint/2010/main" val="147435131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5275" y="723899"/>
          <a:ext cx="3771901" cy="5367336"/>
        </p:xfrm>
        <a:graphic>
          <a:graphicData uri="http://schemas.openxmlformats.org/drawingml/2006/table">
            <a:tbl>
              <a:tblPr/>
              <a:tblGrid>
                <a:gridCol w="102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109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Solar Radiation( kWh / m2 / day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AC Energy( kWh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Energy Value( $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1.03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172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1.75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272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2.79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493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3.92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668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5.03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866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156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5.45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888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5.20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863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155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4.51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742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3.37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539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2.09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340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November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1.15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184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654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0.85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9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Annual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3.10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6,170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$ 1,111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24351" y="704851"/>
          <a:ext cx="3733800" cy="5357809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9332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Solar Radiation( kWh / m2 / day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AC Energy( kWh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Energy Value( $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1.87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346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2.68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119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4.48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768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138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5.40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928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5.73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929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5.45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901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5.03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827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4.19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684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123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3.10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537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November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2.01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347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1.61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291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975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Annual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3.76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7,670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$ 1,379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59656" y="638170"/>
          <a:ext cx="3702288" cy="5467352"/>
        </p:xfrm>
        <a:graphic>
          <a:graphicData uri="http://schemas.openxmlformats.org/drawingml/2006/table">
            <a:tbl>
              <a:tblPr/>
              <a:tblGrid>
                <a:gridCol w="925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7368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Solar Radiation( kWh / m2 / day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AC Energy( kWh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Energy Value( $ )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1.97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363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2.66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443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3.59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653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118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4.45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762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137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May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5.38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923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5.63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910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913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164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5.00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822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148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4.17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678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122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3.06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526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November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1.86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318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87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005597"/>
                          </a:solidFill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26087" marR="26087" marT="26087" marB="260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1.60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288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41739" marR="41739" marT="41739" marB="4173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94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Annual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3.74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7,599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FF5400"/>
                          </a:solidFill>
                          <a:effectLst/>
                          <a:latin typeface="arial"/>
                        </a:rPr>
                        <a:t>$ 1,368</a:t>
                      </a:r>
                    </a:p>
                  </a:txBody>
                  <a:tcPr marL="26087" marR="26087" marT="52174" marB="52174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A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3625" y="6260019"/>
            <a:ext cx="2835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KW north facing at 20</a:t>
            </a:r>
            <a:r>
              <a:rPr lang="en-US" baseline="50000" dirty="0"/>
              <a:t>o</a:t>
            </a:r>
            <a:r>
              <a:rPr lang="en-US" dirty="0"/>
              <a:t> tilt </a:t>
            </a:r>
          </a:p>
          <a:p>
            <a:r>
              <a:rPr lang="en-US" dirty="0"/>
              <a:t>SPB = 10 years with ITC -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4604" y="6213852"/>
            <a:ext cx="2702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KW east  facing at 20</a:t>
            </a:r>
            <a:r>
              <a:rPr lang="en-US" baseline="50000" dirty="0"/>
              <a:t>o</a:t>
            </a:r>
            <a:r>
              <a:rPr lang="en-US" dirty="0"/>
              <a:t> tilt</a:t>
            </a:r>
          </a:p>
          <a:p>
            <a:r>
              <a:rPr lang="en-US" dirty="0"/>
              <a:t>SPB = 8 years with ITC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26032" y="6211669"/>
            <a:ext cx="2702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KW west facing at 20</a:t>
            </a:r>
            <a:r>
              <a:rPr lang="en-US" baseline="50000" dirty="0"/>
              <a:t>o</a:t>
            </a:r>
            <a:r>
              <a:rPr lang="en-US" dirty="0"/>
              <a:t> tilt</a:t>
            </a:r>
          </a:p>
          <a:p>
            <a:r>
              <a:rPr lang="en-US" dirty="0"/>
              <a:t>SPB = 8 years with ITC  </a:t>
            </a:r>
          </a:p>
        </p:txBody>
      </p:sp>
    </p:spTree>
    <p:extLst>
      <p:ext uri="{BB962C8B-B14F-4D97-AF65-F5344CB8AC3E}">
        <p14:creationId xmlns:p14="http://schemas.microsoft.com/office/powerpoint/2010/main" val="21339002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D85E9B-598C-4985-8296-CCC6AFF0976C}"/>
              </a:ext>
            </a:extLst>
          </p:cNvPr>
          <p:cNvSpPr txBox="1"/>
          <p:nvPr/>
        </p:nvSpPr>
        <p:spPr>
          <a:xfrm>
            <a:off x="942110" y="61537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https://www.nrel.gov/docs/fy21osti/77324.pdf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A103E-4306-4A4B-8AAA-69F8F2B9F134}"/>
              </a:ext>
            </a:extLst>
          </p:cNvPr>
          <p:cNvSpPr txBox="1"/>
          <p:nvPr/>
        </p:nvSpPr>
        <p:spPr>
          <a:xfrm>
            <a:off x="713506" y="242546"/>
            <a:ext cx="10764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NREL U.S. Solar Photovoltaic System and Energy Storage Cost - Benchmark: Q1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87D62-C90E-4135-A2B1-FE271B79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10" y="1567934"/>
            <a:ext cx="10072254" cy="4708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4D393-DC71-4EF3-87FD-30406A2A7E43}"/>
              </a:ext>
            </a:extLst>
          </p:cNvPr>
          <p:cNvSpPr txBox="1"/>
          <p:nvPr/>
        </p:nvSpPr>
        <p:spPr>
          <a:xfrm>
            <a:off x="292449" y="812907"/>
            <a:ext cx="11371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energy generation cost $/kWh decreases as battery storage duration time increase the capital cost $/kW increases</a:t>
            </a:r>
          </a:p>
          <a:p>
            <a:r>
              <a:rPr lang="en-US" dirty="0"/>
              <a:t>  A 4 hour battery cost  = $1,364 per kW vs a 1 hour battery cost = $587 per kW vs a ½ hour battery cost of $422 per kW</a:t>
            </a:r>
          </a:p>
        </p:txBody>
      </p:sp>
    </p:spTree>
    <p:extLst>
      <p:ext uri="{BB962C8B-B14F-4D97-AF65-F5344CB8AC3E}">
        <p14:creationId xmlns:p14="http://schemas.microsoft.com/office/powerpoint/2010/main" val="2511658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EC74B-AF25-4D39-B016-A79CF747F60F}"/>
              </a:ext>
            </a:extLst>
          </p:cNvPr>
          <p:cNvSpPr txBox="1"/>
          <p:nvPr/>
        </p:nvSpPr>
        <p:spPr>
          <a:xfrm>
            <a:off x="113203" y="414413"/>
            <a:ext cx="11620489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Some thoughts to help get to 50 X 30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integrated GHG emissions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mitigation technologies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many houses, businesses, organization, public institutions in Middletown have solar?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many of these have EVs?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many of these have heat pumps?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link these together to install solar, EVs and heat pumps?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many parking lots/garages can install solar canopies?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many parking lots/garages can install can install EV charges?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link these together to install solar canopies and EV charges together?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to get community solar for Middletown low income residents and small businesses?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link community solar with EV charges/heat pumps?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can we link solar and  battery storage for distributed grid reliability and resiliency?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to collect performance data to educate and advocate change?</a:t>
            </a:r>
          </a:p>
        </p:txBody>
      </p:sp>
    </p:spTree>
    <p:extLst>
      <p:ext uri="{BB962C8B-B14F-4D97-AF65-F5344CB8AC3E}">
        <p14:creationId xmlns:p14="http://schemas.microsoft.com/office/powerpoint/2010/main" val="2569685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474" y="205472"/>
            <a:ext cx="958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Middletown 50 x 30 Green Team Oct 21, 2021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Reasons to be Optimistic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CA3B-2FC7-41C8-8038-00208DB26CD2}"/>
              </a:ext>
            </a:extLst>
          </p:cNvPr>
          <p:cNvSpPr txBox="1"/>
          <p:nvPr/>
        </p:nvSpPr>
        <p:spPr>
          <a:xfrm>
            <a:off x="1161574" y="1779687"/>
            <a:ext cx="6839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Bradley Hand ITC" panose="03070402050302030203" pitchFamily="66" charset="0"/>
                <a:cs typeface="Arial" panose="020B0604020202020204" pitchFamily="34" charset="0"/>
              </a:rPr>
              <a:t>Thank You</a:t>
            </a:r>
          </a:p>
          <a:p>
            <a:r>
              <a:rPr lang="en-US" sz="5400" b="1" dirty="0">
                <a:latin typeface="Bradley Hand ITC" panose="03070402050302030203" pitchFamily="66" charset="0"/>
                <a:cs typeface="Arial" panose="020B0604020202020204" pitchFamily="34" charset="0"/>
              </a:rPr>
              <a:t>Michael Winka </a:t>
            </a:r>
          </a:p>
          <a:p>
            <a:r>
              <a:rPr lang="en-US" sz="5400" b="1" dirty="0">
                <a:latin typeface="Bradley Hand ITC" panose="03070402050302030203" pitchFamily="66" charset="0"/>
                <a:cs typeface="Arial" panose="020B0604020202020204" pitchFamily="34" charset="0"/>
              </a:rPr>
              <a:t>energy translator</a:t>
            </a:r>
          </a:p>
          <a:p>
            <a:r>
              <a:rPr lang="en-US" sz="5400" b="1" dirty="0">
                <a:latin typeface="Bradley Hand ITC" panose="03070402050302030203" pitchFamily="66" charset="0"/>
                <a:cs typeface="Arial" panose="020B0604020202020204" pitchFamily="34" charset="0"/>
                <a:hlinkClick r:id="rId2"/>
              </a:rPr>
              <a:t>mwinka@comcast.net</a:t>
            </a:r>
            <a:r>
              <a:rPr lang="en-US" sz="5400" b="1" dirty="0">
                <a:latin typeface="Bradley Hand ITC" panose="03070402050302030203" pitchFamily="66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7106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52739-8CEE-4C22-9477-C1886A60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8" y="530942"/>
            <a:ext cx="11050611" cy="60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E5341-7032-4569-A410-5740C0D6FC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45759" y="-894232"/>
            <a:ext cx="5957047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6088F-6AD3-4888-9D31-1E084E761E60}"/>
              </a:ext>
            </a:extLst>
          </p:cNvPr>
          <p:cNvSpPr txBox="1"/>
          <p:nvPr/>
        </p:nvSpPr>
        <p:spPr>
          <a:xfrm>
            <a:off x="2424546" y="6286961"/>
            <a:ext cx="16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gasoline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45DF1CC-9070-4A1F-BF03-B8DFEDD9E684}"/>
              </a:ext>
            </a:extLst>
          </p:cNvPr>
          <p:cNvSpPr/>
          <p:nvPr/>
        </p:nvSpPr>
        <p:spPr>
          <a:xfrm rot="16200000">
            <a:off x="5547437" y="2529765"/>
            <a:ext cx="986295" cy="4461164"/>
          </a:xfrm>
          <a:prstGeom prst="leftBrace">
            <a:avLst>
              <a:gd name="adj1" fmla="val 8333"/>
              <a:gd name="adj2" fmla="val 511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47A5F-EB61-4798-BAFD-B7821F99022B}"/>
              </a:ext>
            </a:extLst>
          </p:cNvPr>
          <p:cNvSpPr txBox="1"/>
          <p:nvPr/>
        </p:nvSpPr>
        <p:spPr>
          <a:xfrm>
            <a:off x="5735782" y="5400896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2FC4B-E1AA-4387-8E07-9F1012E6B100}"/>
              </a:ext>
            </a:extLst>
          </p:cNvPr>
          <p:cNvSpPr txBox="1"/>
          <p:nvPr/>
        </p:nvSpPr>
        <p:spPr>
          <a:xfrm>
            <a:off x="2826327" y="497378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68614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A8365-3D06-4876-8ED9-E1C2BD88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76508" y="824676"/>
            <a:ext cx="7835461" cy="5733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B470C2-3059-4C02-8311-AB7F0BA54EB2}"/>
              </a:ext>
            </a:extLst>
          </p:cNvPr>
          <p:cNvSpPr txBox="1"/>
          <p:nvPr/>
        </p:nvSpPr>
        <p:spPr>
          <a:xfrm>
            <a:off x="443752" y="264305"/>
            <a:ext cx="11217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2019 Energy Master Plan – Strategies to get to 100% Clean Energy by 2050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EMP puts mitigation in buckets – more integrated approach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F0488D-C117-455D-90FC-25387CCB5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00" y="1546412"/>
            <a:ext cx="3294529" cy="42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3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6297</TotalTime>
  <Words>4874</Words>
  <Application>Microsoft Office PowerPoint</Application>
  <PresentationFormat>Widescreen</PresentationFormat>
  <Paragraphs>882</Paragraphs>
  <Slides>69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Arial</vt:lpstr>
      <vt:lpstr>Bradley Hand ITC</vt:lpstr>
      <vt:lpstr>Calibri</vt:lpstr>
      <vt:lpstr>Calibri Light</vt:lpstr>
      <vt:lpstr>Tahoma</vt:lpstr>
      <vt:lpstr>Times New Roman</vt:lpstr>
      <vt:lpstr>Verdana</vt:lpstr>
      <vt:lpstr>Office Theme</vt:lpstr>
      <vt:lpstr>Photo Editor Photo</vt:lpstr>
      <vt:lpstr>Chart</vt:lpstr>
      <vt:lpstr>Reason to be Optimistic  that we will get to  100% Clean Energy  and 80% Redution in GHG emissions before 2050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Renewable Energy Certificates (RECs)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solar do I need to power my stuff to light, heat, and cool my home and to charge my EV’s at home to change the demand curves for natural gas and gasoline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Reason to be Optimistic</dc:title>
  <dc:creator>Michael Winka</dc:creator>
  <cp:lastModifiedBy>Michael Winka</cp:lastModifiedBy>
  <cp:revision>42</cp:revision>
  <cp:lastPrinted>2021-10-20T13:50:59Z</cp:lastPrinted>
  <dcterms:created xsi:type="dcterms:W3CDTF">2021-04-07T14:10:23Z</dcterms:created>
  <dcterms:modified xsi:type="dcterms:W3CDTF">2021-10-20T23:06:16Z</dcterms:modified>
</cp:coreProperties>
</file>